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369" r:id="rId4"/>
    <p:sldId id="372" r:id="rId5"/>
    <p:sldId id="375" r:id="rId6"/>
    <p:sldId id="380" r:id="rId7"/>
    <p:sldId id="381" r:id="rId8"/>
    <p:sldId id="377" r:id="rId9"/>
    <p:sldId id="378" r:id="rId10"/>
    <p:sldId id="379" r:id="rId11"/>
    <p:sldId id="382" r:id="rId12"/>
    <p:sldId id="383" r:id="rId13"/>
    <p:sldId id="384" r:id="rId14"/>
    <p:sldId id="386" r:id="rId15"/>
    <p:sldId id="387" r:id="rId16"/>
    <p:sldId id="388" r:id="rId17"/>
    <p:sldId id="389" r:id="rId18"/>
    <p:sldId id="390" r:id="rId19"/>
    <p:sldId id="421" r:id="rId20"/>
    <p:sldId id="422" r:id="rId21"/>
    <p:sldId id="423" r:id="rId22"/>
    <p:sldId id="391" r:id="rId23"/>
    <p:sldId id="400" r:id="rId24"/>
    <p:sldId id="392" r:id="rId25"/>
    <p:sldId id="393" r:id="rId26"/>
    <p:sldId id="434" r:id="rId27"/>
    <p:sldId id="453" r:id="rId28"/>
    <p:sldId id="435" r:id="rId29"/>
    <p:sldId id="454" r:id="rId30"/>
    <p:sldId id="424" r:id="rId31"/>
    <p:sldId id="429" r:id="rId32"/>
    <p:sldId id="425" r:id="rId33"/>
    <p:sldId id="426" r:id="rId34"/>
    <p:sldId id="427" r:id="rId35"/>
    <p:sldId id="428" r:id="rId36"/>
    <p:sldId id="394" r:id="rId37"/>
    <p:sldId id="401" r:id="rId38"/>
    <p:sldId id="402" r:id="rId39"/>
    <p:sldId id="437" r:id="rId40"/>
    <p:sldId id="403" r:id="rId41"/>
    <p:sldId id="430" r:id="rId42"/>
    <p:sldId id="431" r:id="rId43"/>
    <p:sldId id="432" r:id="rId44"/>
    <p:sldId id="438" r:id="rId45"/>
    <p:sldId id="439" r:id="rId46"/>
    <p:sldId id="447" r:id="rId47"/>
    <p:sldId id="433" r:id="rId48"/>
    <p:sldId id="440" r:id="rId49"/>
    <p:sldId id="441" r:id="rId50"/>
    <p:sldId id="448" r:id="rId51"/>
    <p:sldId id="449" r:id="rId52"/>
    <p:sldId id="450" r:id="rId53"/>
    <p:sldId id="446" r:id="rId54"/>
    <p:sldId id="451" r:id="rId55"/>
    <p:sldId id="443" r:id="rId56"/>
    <p:sldId id="444" r:id="rId57"/>
    <p:sldId id="452" r:id="rId58"/>
    <p:sldId id="445" r:id="rId59"/>
    <p:sldId id="404" r:id="rId60"/>
    <p:sldId id="360" r:id="rId61"/>
  </p:sldIdLst>
  <p:sldSz cx="9144000" cy="6858000" type="screen4x3"/>
  <p:notesSz cx="6888163" cy="100203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1" autoAdjust="0"/>
    <p:restoredTop sz="94660"/>
  </p:normalViewPr>
  <p:slideViewPr>
    <p:cSldViewPr>
      <p:cViewPr varScale="1">
        <p:scale>
          <a:sx n="70" d="100"/>
          <a:sy n="70" d="100"/>
        </p:scale>
        <p:origin x="62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D8006E6-BE6B-449E-B034-9AFC914FDE88}" type="datetimeFigureOut">
              <a:rPr lang="ko-KR" altLang="en-US" smtClean="0"/>
              <a:pPr/>
              <a:t>2018-05-01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136D595-4A8B-43E7-99D1-1E57152E71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64AD-AE2D-47AE-8196-7B6032EA1B1B}" type="datetime1">
              <a:rPr lang="ko-KR" altLang="en-US" smtClean="0"/>
              <a:pPr/>
              <a:t>2018-05-01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66F2-5649-430F-A55B-9E67C774C392}" type="datetime1">
              <a:rPr lang="ko-KR" altLang="en-US" smtClean="0"/>
              <a:pPr/>
              <a:t>2018-05-01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8722-A7F6-48DC-9440-5A5461EFACFE}" type="datetime1">
              <a:rPr lang="ko-KR" altLang="en-US" smtClean="0"/>
              <a:pPr/>
              <a:t>2018-05-01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DBBB-C158-42E7-9105-3EB1FC21198E}" type="datetime1">
              <a:rPr lang="ko-KR" altLang="en-US" smtClean="0"/>
              <a:pPr/>
              <a:t>2018-05-01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1E06-8FFA-4189-9B34-377B63F13BB0}" type="datetime1">
              <a:rPr lang="ko-KR" altLang="en-US" smtClean="0"/>
              <a:pPr/>
              <a:t>2018-05-01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F32B-301D-4B2D-9A46-19736B66A3C0}" type="datetime1">
              <a:rPr lang="ko-KR" altLang="en-US" smtClean="0"/>
              <a:pPr/>
              <a:t>2018-05-01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D8C4-C571-4F33-99E7-471E81E23F09}" type="datetime1">
              <a:rPr lang="ko-KR" altLang="en-US" smtClean="0"/>
              <a:pPr/>
              <a:t>2018-05-01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69D4-D67B-47B0-81CB-0A3641C3136A}" type="datetime1">
              <a:rPr lang="ko-KR" altLang="en-US" smtClean="0"/>
              <a:pPr/>
              <a:t>2018-05-01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C6A1-7164-4FE6-8382-923829C65BD2}" type="datetime1">
              <a:rPr lang="ko-KR" altLang="en-US" smtClean="0"/>
              <a:pPr/>
              <a:t>2018-05-01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A5D7-9585-450C-9AE9-FB8B4BACAD9B}" type="datetime1">
              <a:rPr lang="ko-KR" altLang="en-US" smtClean="0"/>
              <a:pPr/>
              <a:t>2018-05-01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AE60F-53EB-488C-AB66-75D3E2FB53EF}" type="datetime1">
              <a:rPr lang="ko-KR" altLang="en-US" smtClean="0"/>
              <a:pPr/>
              <a:t>2018-05-01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23935BD4-8016-4A48-BD76-AA366649842C}" type="slidenum">
              <a:rPr lang="ko-KR" altLang="en-US" smtClean="0"/>
              <a:pPr/>
              <a:t>‹#›</a:t>
            </a:fld>
            <a:r>
              <a:rPr lang="ko-KR" altLang="en-US" smtClean="0"/>
              <a:t> </a:t>
            </a:r>
            <a:r>
              <a:rPr lang="en-US" altLang="ko-KR" smtClean="0"/>
              <a:t>page</a:t>
            </a:r>
            <a:endParaRPr lang="ko-KR" altLang="en-US" dirty="0"/>
          </a:p>
        </p:txBody>
      </p:sp>
      <p:pic>
        <p:nvPicPr>
          <p:cNvPr id="7" name="그림 6" descr="Logo-FRIBOT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3291" y="6251167"/>
            <a:ext cx="1115616" cy="51690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558786" y="638132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ArduinoBee BOE Shield Start GUIDE for Robot Engineering</a:t>
            </a:r>
            <a:endParaRPr lang="ko-KR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5179640"/>
            <a:ext cx="6400800" cy="985664"/>
          </a:xfrm>
        </p:spPr>
        <p:txBody>
          <a:bodyPr>
            <a:normAutofit/>
          </a:bodyPr>
          <a:lstStyle/>
          <a:p>
            <a:r>
              <a:rPr lang="en-US" altLang="ko-KR" sz="2000" b="1" dirty="0" smtClean="0"/>
              <a:t>2018. 05.</a:t>
            </a:r>
            <a:endParaRPr lang="en-US" altLang="ko-KR" sz="2000" b="1" dirty="0"/>
          </a:p>
          <a:p>
            <a:r>
              <a:rPr lang="ko-KR" altLang="en-US" sz="2000" b="1" dirty="0" err="1" smtClean="0"/>
              <a:t>프라이봇</a:t>
            </a:r>
            <a:endParaRPr lang="ko-KR" altLang="en-US" sz="2000" b="1" dirty="0"/>
          </a:p>
        </p:txBody>
      </p:sp>
      <p:pic>
        <p:nvPicPr>
          <p:cNvPr id="6" name="그림 5" descr="Logo-FRIB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16632"/>
            <a:ext cx="971600" cy="40276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7488832" cy="97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1.2.3 </a:t>
            </a:r>
            <a:r>
              <a:rPr lang="ko-KR" altLang="en-US" dirty="0" smtClean="0"/>
              <a:t>서보모터 속도 제어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83568" y="155679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펄스폭 </a:t>
            </a:r>
            <a:r>
              <a:rPr lang="en-US" altLang="ko-KR" b="1" dirty="0" smtClean="0">
                <a:solidFill>
                  <a:srgbClr val="FF0000"/>
                </a:solidFill>
                <a:latin typeface="+mj-lt"/>
              </a:rPr>
              <a:t>1300~1700 µs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의 범위에서 </a:t>
            </a:r>
            <a:r>
              <a:rPr lang="en-US" altLang="ko-KR" b="1" dirty="0" smtClean="0">
                <a:solidFill>
                  <a:srgbClr val="FF0000"/>
                </a:solidFill>
                <a:latin typeface="+mj-lt"/>
              </a:rPr>
              <a:t>–48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에서 </a:t>
            </a:r>
            <a:r>
              <a:rPr lang="en-US" altLang="ko-KR" b="1" dirty="0" smtClean="0">
                <a:solidFill>
                  <a:srgbClr val="FF0000"/>
                </a:solidFill>
                <a:latin typeface="+mj-lt"/>
              </a:rPr>
              <a:t>+48 RPM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범위의 속도제어 </a:t>
            </a:r>
            <a:r>
              <a:rPr lang="en-US" altLang="ko-KR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ko-KR" alt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89" name="_x88104448" descr="EMB00000d1464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7200800" cy="42594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16216" y="602128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1.2.4 3</a:t>
            </a:r>
            <a:r>
              <a:rPr lang="ko-KR" altLang="en-US" dirty="0" smtClean="0"/>
              <a:t>초간 전진 테스트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83568" y="1196752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#include &lt;</a:t>
            </a:r>
            <a:r>
              <a:rPr lang="en-US" altLang="ko-KR" dirty="0" err="1" smtClean="0"/>
              <a:t>Servo.h</a:t>
            </a:r>
            <a:r>
              <a:rPr lang="en-US" altLang="ko-KR" dirty="0" smtClean="0"/>
              <a:t>&gt; // Include servo library</a:t>
            </a:r>
          </a:p>
          <a:p>
            <a:r>
              <a:rPr lang="en-US" altLang="ko-KR" dirty="0" smtClean="0"/>
              <a:t>Servo </a:t>
            </a:r>
            <a:r>
              <a:rPr lang="en-US" altLang="ko-KR" dirty="0" err="1" smtClean="0"/>
              <a:t>servoLeft</a:t>
            </a:r>
            <a:r>
              <a:rPr lang="en-US" altLang="ko-KR" dirty="0" smtClean="0"/>
              <a:t>; // Declare left and right servos</a:t>
            </a:r>
          </a:p>
          <a:p>
            <a:r>
              <a:rPr lang="en-US" altLang="ko-KR" dirty="0" smtClean="0"/>
              <a:t>Servo </a:t>
            </a:r>
            <a:r>
              <a:rPr lang="en-US" altLang="ko-KR" dirty="0" err="1" smtClean="0"/>
              <a:t>servoRight</a:t>
            </a:r>
            <a:r>
              <a:rPr lang="en-US" altLang="ko-KR" dirty="0" smtClean="0"/>
              <a:t>;</a:t>
            </a:r>
          </a:p>
          <a:p>
            <a:r>
              <a:rPr lang="en-US" altLang="ko-KR" dirty="0" smtClean="0"/>
              <a:t>void setup() // Built-in initialization block</a:t>
            </a:r>
          </a:p>
          <a:p>
            <a:r>
              <a:rPr lang="en-US" altLang="ko-KR" dirty="0" smtClean="0"/>
              <a:t>{</a:t>
            </a:r>
          </a:p>
          <a:p>
            <a:r>
              <a:rPr lang="en-US" altLang="ko-KR" dirty="0" smtClean="0"/>
              <a:t>tone(4, 3000, 1000); // Play tone for 1 second</a:t>
            </a:r>
          </a:p>
          <a:p>
            <a:r>
              <a:rPr lang="en-US" altLang="ko-KR" dirty="0" smtClean="0"/>
              <a:t>delay(1000); // Delay to finish tone</a:t>
            </a:r>
          </a:p>
          <a:p>
            <a:r>
              <a:rPr lang="en-US" altLang="ko-KR" b="1" dirty="0" err="1" smtClean="0">
                <a:solidFill>
                  <a:srgbClr val="0070C0"/>
                </a:solidFill>
              </a:rPr>
              <a:t>servoLeft.attach</a:t>
            </a:r>
            <a:r>
              <a:rPr lang="en-US" altLang="ko-KR" b="1" dirty="0" smtClean="0">
                <a:solidFill>
                  <a:srgbClr val="0070C0"/>
                </a:solidFill>
              </a:rPr>
              <a:t>(13); // Attach left signal to pin 13</a:t>
            </a:r>
          </a:p>
          <a:p>
            <a:r>
              <a:rPr lang="en-US" altLang="ko-KR" b="1" dirty="0" err="1" smtClean="0">
                <a:solidFill>
                  <a:srgbClr val="0070C0"/>
                </a:solidFill>
              </a:rPr>
              <a:t>servoRight.attach</a:t>
            </a:r>
            <a:r>
              <a:rPr lang="en-US" altLang="ko-KR" b="1" dirty="0" smtClean="0">
                <a:solidFill>
                  <a:srgbClr val="0070C0"/>
                </a:solidFill>
              </a:rPr>
              <a:t>(12); // Attach right signal to pin 12</a:t>
            </a:r>
          </a:p>
          <a:p>
            <a:r>
              <a:rPr lang="en-US" altLang="ko-KR" dirty="0" smtClean="0"/>
              <a:t>// Full speed forward</a:t>
            </a:r>
          </a:p>
          <a:p>
            <a:r>
              <a:rPr lang="en-US" altLang="ko-KR" b="1" dirty="0" err="1" smtClean="0">
                <a:solidFill>
                  <a:srgbClr val="0070C0"/>
                </a:solidFill>
              </a:rPr>
              <a:t>servoLeft.writeMicroseconds</a:t>
            </a:r>
            <a:r>
              <a:rPr lang="en-US" altLang="ko-KR" b="1" dirty="0" smtClean="0">
                <a:solidFill>
                  <a:srgbClr val="0070C0"/>
                </a:solidFill>
              </a:rPr>
              <a:t>(1700); // Left wheel counterclockwise</a:t>
            </a:r>
          </a:p>
          <a:p>
            <a:r>
              <a:rPr lang="en-US" altLang="ko-KR" b="1" dirty="0" err="1" smtClean="0">
                <a:solidFill>
                  <a:srgbClr val="0070C0"/>
                </a:solidFill>
              </a:rPr>
              <a:t>servoRight.writeMicroseconds</a:t>
            </a:r>
            <a:r>
              <a:rPr lang="en-US" altLang="ko-KR" b="1" dirty="0" smtClean="0">
                <a:solidFill>
                  <a:srgbClr val="0070C0"/>
                </a:solidFill>
              </a:rPr>
              <a:t>(1300); // Right wheel clockwise</a:t>
            </a:r>
          </a:p>
          <a:p>
            <a:r>
              <a:rPr lang="en-US" altLang="ko-KR" dirty="0" smtClean="0"/>
              <a:t>delay(3000); // ...for 3 seconds</a:t>
            </a:r>
          </a:p>
          <a:p>
            <a:r>
              <a:rPr lang="en-US" altLang="ko-KR" b="1" dirty="0" err="1" smtClean="0">
                <a:solidFill>
                  <a:srgbClr val="0070C0"/>
                </a:solidFill>
              </a:rPr>
              <a:t>servoLeft.detach</a:t>
            </a:r>
            <a:r>
              <a:rPr lang="en-US" altLang="ko-KR" b="1" dirty="0" smtClean="0">
                <a:solidFill>
                  <a:srgbClr val="0070C0"/>
                </a:solidFill>
              </a:rPr>
              <a:t>(); // Stop sending servo signals</a:t>
            </a:r>
          </a:p>
          <a:p>
            <a:r>
              <a:rPr lang="en-US" altLang="ko-KR" b="1" dirty="0" err="1" smtClean="0">
                <a:solidFill>
                  <a:srgbClr val="0070C0"/>
                </a:solidFill>
              </a:rPr>
              <a:t>servoRight.detach</a:t>
            </a:r>
            <a:r>
              <a:rPr lang="en-US" altLang="ko-KR" b="1" dirty="0" smtClean="0">
                <a:solidFill>
                  <a:srgbClr val="0070C0"/>
                </a:solidFill>
              </a:rPr>
              <a:t>();</a:t>
            </a:r>
          </a:p>
          <a:p>
            <a:r>
              <a:rPr lang="en-US" altLang="ko-KR" dirty="0" smtClean="0"/>
              <a:t>} </a:t>
            </a:r>
          </a:p>
          <a:p>
            <a:r>
              <a:rPr lang="en-US" altLang="ko-KR" dirty="0" smtClean="0"/>
              <a:t>void loop() // Main loop auto-repeats</a:t>
            </a:r>
          </a:p>
          <a:p>
            <a:r>
              <a:rPr lang="en-US" altLang="ko-KR" dirty="0" smtClean="0"/>
              <a:t>{ // Empty, nothing needs repeating</a:t>
            </a:r>
          </a:p>
          <a:p>
            <a:r>
              <a:rPr lang="en-US" altLang="ko-KR" dirty="0" smtClean="0"/>
              <a:t>}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1.2.5 </a:t>
            </a:r>
            <a:r>
              <a:rPr lang="ko-KR" altLang="en-US" dirty="0" smtClean="0"/>
              <a:t>전진</a:t>
            </a:r>
            <a:r>
              <a:rPr lang="en-US" altLang="ko-KR" dirty="0" smtClean="0"/>
              <a:t>/</a:t>
            </a:r>
            <a:r>
              <a:rPr lang="ko-KR" altLang="en-US" dirty="0" smtClean="0"/>
              <a:t>좌회전</a:t>
            </a:r>
            <a:r>
              <a:rPr lang="en-US" altLang="ko-KR" dirty="0" smtClean="0"/>
              <a:t>/</a:t>
            </a:r>
            <a:r>
              <a:rPr lang="ko-KR" altLang="en-US" dirty="0" smtClean="0"/>
              <a:t>우회전</a:t>
            </a:r>
            <a:r>
              <a:rPr lang="en-US" altLang="ko-KR" dirty="0" smtClean="0"/>
              <a:t>/</a:t>
            </a:r>
            <a:r>
              <a:rPr lang="ko-KR" altLang="en-US" dirty="0" smtClean="0"/>
              <a:t>후진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83568" y="1556792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#include &lt;</a:t>
            </a:r>
            <a:r>
              <a:rPr lang="en-US" altLang="ko-KR" dirty="0" err="1" smtClean="0"/>
              <a:t>Servo.h</a:t>
            </a:r>
            <a:r>
              <a:rPr lang="en-US" altLang="ko-KR" dirty="0" smtClean="0"/>
              <a:t>&gt; // Include servo library</a:t>
            </a:r>
          </a:p>
          <a:p>
            <a:r>
              <a:rPr lang="en-US" altLang="ko-KR" dirty="0" smtClean="0"/>
              <a:t>Servo </a:t>
            </a:r>
            <a:r>
              <a:rPr lang="en-US" altLang="ko-KR" dirty="0" err="1" smtClean="0"/>
              <a:t>servoLeft</a:t>
            </a:r>
            <a:r>
              <a:rPr lang="en-US" altLang="ko-KR" dirty="0" smtClean="0"/>
              <a:t>; // Declare left and right servos</a:t>
            </a:r>
          </a:p>
          <a:p>
            <a:r>
              <a:rPr lang="en-US" altLang="ko-KR" dirty="0" smtClean="0"/>
              <a:t>Servo </a:t>
            </a:r>
            <a:r>
              <a:rPr lang="en-US" altLang="ko-KR" dirty="0" err="1" smtClean="0"/>
              <a:t>servoRight</a:t>
            </a:r>
            <a:r>
              <a:rPr lang="en-US" altLang="ko-KR" dirty="0" smtClean="0"/>
              <a:t>;</a:t>
            </a:r>
          </a:p>
          <a:p>
            <a:r>
              <a:rPr lang="en-US" altLang="ko-KR" dirty="0" smtClean="0"/>
              <a:t>void setup() // Built-in initialization block</a:t>
            </a:r>
          </a:p>
          <a:p>
            <a:r>
              <a:rPr lang="en-US" altLang="ko-KR" dirty="0" smtClean="0"/>
              <a:t>{</a:t>
            </a:r>
          </a:p>
          <a:p>
            <a:r>
              <a:rPr lang="en-US" altLang="ko-KR" dirty="0" smtClean="0"/>
              <a:t>tone(4, 3000, 1000); // Play tone for 1 second</a:t>
            </a:r>
          </a:p>
          <a:p>
            <a:r>
              <a:rPr lang="en-US" altLang="ko-KR" dirty="0" smtClean="0"/>
              <a:t>delay(1000); // Delay to finish tone</a:t>
            </a:r>
          </a:p>
          <a:p>
            <a:r>
              <a:rPr lang="en-US" altLang="ko-KR" b="1" dirty="0" err="1" smtClean="0"/>
              <a:t>servoLeft.attach</a:t>
            </a:r>
            <a:r>
              <a:rPr lang="en-US" altLang="ko-KR" b="1" dirty="0" smtClean="0"/>
              <a:t>(13); // Attach left signal to pin 13</a:t>
            </a:r>
          </a:p>
          <a:p>
            <a:r>
              <a:rPr lang="en-US" altLang="ko-KR" b="1" dirty="0" err="1" smtClean="0"/>
              <a:t>servoRight.attach</a:t>
            </a:r>
            <a:r>
              <a:rPr lang="en-US" altLang="ko-KR" b="1" dirty="0" smtClean="0"/>
              <a:t>(12); // Attach right signal to pin 12</a:t>
            </a:r>
          </a:p>
          <a:p>
            <a:r>
              <a:rPr lang="en-US" altLang="ko-KR" dirty="0" smtClean="0"/>
              <a:t>// Full speed forward</a:t>
            </a:r>
          </a:p>
          <a:p>
            <a:r>
              <a:rPr lang="en-US" altLang="ko-KR" b="1" dirty="0" err="1" smtClean="0">
                <a:solidFill>
                  <a:srgbClr val="0070C0"/>
                </a:solidFill>
              </a:rPr>
              <a:t>servoLeft.writeMicroseconds</a:t>
            </a:r>
            <a:r>
              <a:rPr lang="en-US" altLang="ko-KR" b="1" dirty="0" smtClean="0">
                <a:solidFill>
                  <a:srgbClr val="0070C0"/>
                </a:solidFill>
              </a:rPr>
              <a:t>(1700); // Left wheel counterclockwise</a:t>
            </a:r>
          </a:p>
          <a:p>
            <a:r>
              <a:rPr lang="en-US" altLang="ko-KR" b="1" dirty="0" err="1" smtClean="0">
                <a:solidFill>
                  <a:srgbClr val="0070C0"/>
                </a:solidFill>
              </a:rPr>
              <a:t>servoRight.writeMicroseconds</a:t>
            </a:r>
            <a:r>
              <a:rPr lang="en-US" altLang="ko-KR" b="1" dirty="0" smtClean="0">
                <a:solidFill>
                  <a:srgbClr val="0070C0"/>
                </a:solidFill>
              </a:rPr>
              <a:t>(1300); // Right wheel clockwise</a:t>
            </a:r>
          </a:p>
          <a:p>
            <a:r>
              <a:rPr lang="en-US" altLang="ko-KR" dirty="0" smtClean="0"/>
              <a:t>delay(2000); // ...for 2 seconds</a:t>
            </a:r>
          </a:p>
          <a:p>
            <a:r>
              <a:rPr lang="en-US" altLang="ko-KR" dirty="0" smtClean="0"/>
              <a:t>// Turn left in place</a:t>
            </a:r>
          </a:p>
          <a:p>
            <a:r>
              <a:rPr lang="en-US" altLang="ko-KR" b="1" dirty="0" err="1" smtClean="0">
                <a:solidFill>
                  <a:srgbClr val="0070C0"/>
                </a:solidFill>
              </a:rPr>
              <a:t>servoLeft.writeMicroseconds</a:t>
            </a:r>
            <a:r>
              <a:rPr lang="en-US" altLang="ko-KR" b="1" dirty="0" smtClean="0">
                <a:solidFill>
                  <a:srgbClr val="0070C0"/>
                </a:solidFill>
              </a:rPr>
              <a:t>(1300); // Left wheel clockwise</a:t>
            </a:r>
          </a:p>
          <a:p>
            <a:r>
              <a:rPr lang="en-US" altLang="ko-KR" b="1" dirty="0" err="1" smtClean="0">
                <a:solidFill>
                  <a:srgbClr val="0070C0"/>
                </a:solidFill>
              </a:rPr>
              <a:t>servoRight.writeMicroseconds</a:t>
            </a:r>
            <a:r>
              <a:rPr lang="en-US" altLang="ko-KR" b="1" dirty="0" smtClean="0">
                <a:solidFill>
                  <a:srgbClr val="0070C0"/>
                </a:solidFill>
              </a:rPr>
              <a:t>(1300); // Right wheel clockwise</a:t>
            </a:r>
          </a:p>
          <a:p>
            <a:r>
              <a:rPr lang="en-US" altLang="ko-KR" dirty="0" smtClean="0"/>
              <a:t>delay(600); // ...for 0.6 seconds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67544" y="1628800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// Turn right in place</a:t>
            </a:r>
          </a:p>
          <a:p>
            <a:r>
              <a:rPr lang="en-US" altLang="ko-KR" b="1" dirty="0" err="1" smtClean="0">
                <a:solidFill>
                  <a:srgbClr val="0070C0"/>
                </a:solidFill>
              </a:rPr>
              <a:t>servoLeft.writeMicroseconds</a:t>
            </a:r>
            <a:r>
              <a:rPr lang="en-US" altLang="ko-KR" b="1" dirty="0" smtClean="0">
                <a:solidFill>
                  <a:srgbClr val="0070C0"/>
                </a:solidFill>
              </a:rPr>
              <a:t>(1700); // Left wheel counterclockwise</a:t>
            </a:r>
          </a:p>
          <a:p>
            <a:r>
              <a:rPr lang="en-US" altLang="ko-KR" b="1" dirty="0" err="1" smtClean="0">
                <a:solidFill>
                  <a:srgbClr val="0070C0"/>
                </a:solidFill>
              </a:rPr>
              <a:t>servoRight.writeMicroseconds</a:t>
            </a:r>
            <a:r>
              <a:rPr lang="en-US" altLang="ko-KR" b="1" dirty="0" smtClean="0">
                <a:solidFill>
                  <a:srgbClr val="0070C0"/>
                </a:solidFill>
              </a:rPr>
              <a:t>(1700); // Right wheel counterclockwise</a:t>
            </a:r>
          </a:p>
          <a:p>
            <a:r>
              <a:rPr lang="en-US" altLang="ko-KR" dirty="0" smtClean="0"/>
              <a:t>delay(600); // ...for 0.6 seconds</a:t>
            </a:r>
          </a:p>
          <a:p>
            <a:r>
              <a:rPr lang="en-US" altLang="ko-KR" dirty="0" smtClean="0"/>
              <a:t>// Full speed backward</a:t>
            </a:r>
          </a:p>
          <a:p>
            <a:r>
              <a:rPr lang="en-US" altLang="ko-KR" b="1" dirty="0" err="1" smtClean="0">
                <a:solidFill>
                  <a:srgbClr val="0070C0"/>
                </a:solidFill>
              </a:rPr>
              <a:t>servoLeft.writeMicroseconds</a:t>
            </a:r>
            <a:r>
              <a:rPr lang="en-US" altLang="ko-KR" b="1" dirty="0" smtClean="0">
                <a:solidFill>
                  <a:srgbClr val="0070C0"/>
                </a:solidFill>
              </a:rPr>
              <a:t>(1300); // Left wheel clockwise</a:t>
            </a:r>
          </a:p>
          <a:p>
            <a:r>
              <a:rPr lang="en-US" altLang="ko-KR" b="1" dirty="0" err="1" smtClean="0">
                <a:solidFill>
                  <a:srgbClr val="0070C0"/>
                </a:solidFill>
              </a:rPr>
              <a:t>servoRight.writeMicroseconds</a:t>
            </a:r>
            <a:r>
              <a:rPr lang="en-US" altLang="ko-KR" b="1" dirty="0" smtClean="0">
                <a:solidFill>
                  <a:srgbClr val="0070C0"/>
                </a:solidFill>
              </a:rPr>
              <a:t>(1700); // Right wheel counterclockwise</a:t>
            </a:r>
          </a:p>
          <a:p>
            <a:r>
              <a:rPr lang="en-US" altLang="ko-KR" dirty="0" smtClean="0"/>
              <a:t>delay(2000); // ...for 2 seconds</a:t>
            </a:r>
          </a:p>
          <a:p>
            <a:r>
              <a:rPr lang="en-US" altLang="ko-KR" b="1" dirty="0" err="1" smtClean="0"/>
              <a:t>servoLeft.detach</a:t>
            </a:r>
            <a:r>
              <a:rPr lang="en-US" altLang="ko-KR" b="1" dirty="0" smtClean="0"/>
              <a:t>(); // Stop sending servo signals</a:t>
            </a:r>
          </a:p>
          <a:p>
            <a:r>
              <a:rPr lang="en-US" altLang="ko-KR" b="1" dirty="0" err="1" smtClean="0"/>
              <a:t>servoRight.detach</a:t>
            </a:r>
            <a:r>
              <a:rPr lang="en-US" altLang="ko-KR" b="1" dirty="0" smtClean="0"/>
              <a:t>();</a:t>
            </a:r>
          </a:p>
          <a:p>
            <a:r>
              <a:rPr lang="en-US" altLang="ko-KR" dirty="0" smtClean="0"/>
              <a:t>} </a:t>
            </a:r>
          </a:p>
          <a:p>
            <a:r>
              <a:rPr lang="en-US" altLang="ko-KR" dirty="0" smtClean="0"/>
              <a:t>void loop() // Main loop auto-repeats</a:t>
            </a:r>
          </a:p>
          <a:p>
            <a:r>
              <a:rPr lang="en-US" altLang="ko-KR" dirty="0" smtClean="0"/>
              <a:t>{ // Empty, nothing needs repeating</a:t>
            </a:r>
          </a:p>
          <a:p>
            <a:r>
              <a:rPr lang="en-US" altLang="ko-KR" dirty="0" smtClean="0"/>
              <a:t>}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602128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1.2.6 </a:t>
            </a:r>
            <a:r>
              <a:rPr lang="ko-KR" altLang="en-US" dirty="0" smtClean="0"/>
              <a:t>점진적으로 변속 주행하기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39552" y="1196752"/>
            <a:ext cx="79928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/>
              <a:t>#include &lt;</a:t>
            </a:r>
            <a:r>
              <a:rPr lang="en-US" altLang="ko-KR" sz="2000" dirty="0" err="1" smtClean="0"/>
              <a:t>Servo.h</a:t>
            </a:r>
            <a:r>
              <a:rPr lang="en-US" altLang="ko-KR" sz="2000" dirty="0" smtClean="0"/>
              <a:t>&gt; // Include servo library</a:t>
            </a:r>
          </a:p>
          <a:p>
            <a:r>
              <a:rPr lang="en-US" altLang="ko-KR" sz="2000" dirty="0" smtClean="0"/>
              <a:t>Servo </a:t>
            </a:r>
            <a:r>
              <a:rPr lang="en-US" altLang="ko-KR" sz="2000" dirty="0" err="1" smtClean="0"/>
              <a:t>servoLeft</a:t>
            </a:r>
            <a:r>
              <a:rPr lang="en-US" altLang="ko-KR" sz="2000" dirty="0" smtClean="0"/>
              <a:t>; // Declare left and right servos</a:t>
            </a:r>
          </a:p>
          <a:p>
            <a:r>
              <a:rPr lang="en-US" altLang="ko-KR" sz="2000" dirty="0" smtClean="0"/>
              <a:t>Servo </a:t>
            </a:r>
            <a:r>
              <a:rPr lang="en-US" altLang="ko-KR" sz="2000" dirty="0" err="1" smtClean="0"/>
              <a:t>servoRight</a:t>
            </a:r>
            <a:r>
              <a:rPr lang="en-US" altLang="ko-KR" sz="2000" dirty="0" smtClean="0"/>
              <a:t>;</a:t>
            </a:r>
          </a:p>
          <a:p>
            <a:r>
              <a:rPr lang="en-US" altLang="ko-KR" sz="2000" dirty="0" smtClean="0"/>
              <a:t>void setup() // Built-in initialization block</a:t>
            </a:r>
          </a:p>
          <a:p>
            <a:r>
              <a:rPr lang="en-US" altLang="ko-KR" sz="2000" dirty="0" smtClean="0"/>
              <a:t>{</a:t>
            </a:r>
          </a:p>
          <a:p>
            <a:r>
              <a:rPr lang="en-US" altLang="ko-KR" sz="2000" dirty="0" smtClean="0"/>
              <a:t>tone(4, 3000, 1000); // Play tone for 1 second</a:t>
            </a:r>
          </a:p>
          <a:p>
            <a:r>
              <a:rPr lang="en-US" altLang="ko-KR" sz="2000" dirty="0" smtClean="0"/>
              <a:t>delay(1000); // Delay to finish tone</a:t>
            </a:r>
          </a:p>
          <a:p>
            <a:r>
              <a:rPr lang="en-US" altLang="ko-KR" sz="2000" b="1" dirty="0" err="1" smtClean="0"/>
              <a:t>servoLeft.attach</a:t>
            </a:r>
            <a:r>
              <a:rPr lang="en-US" altLang="ko-KR" sz="2000" b="1" dirty="0" smtClean="0"/>
              <a:t>(13); // Attach left signal to pin 13</a:t>
            </a:r>
          </a:p>
          <a:p>
            <a:r>
              <a:rPr lang="en-US" altLang="ko-KR" sz="2000" b="1" dirty="0" err="1" smtClean="0"/>
              <a:t>servoRight.attach</a:t>
            </a:r>
            <a:r>
              <a:rPr lang="en-US" altLang="ko-KR" sz="2000" b="1" dirty="0" smtClean="0"/>
              <a:t>(12); // Attach right signal to pin 12</a:t>
            </a:r>
          </a:p>
          <a:p>
            <a:r>
              <a:rPr lang="en-US" altLang="ko-KR" sz="2000" b="1" dirty="0" smtClean="0">
                <a:solidFill>
                  <a:srgbClr val="0070C0"/>
                </a:solidFill>
              </a:rPr>
              <a:t>for(</a:t>
            </a:r>
            <a:r>
              <a:rPr lang="en-US" altLang="ko-KR" sz="2000" b="1" dirty="0" err="1" smtClean="0">
                <a:solidFill>
                  <a:srgbClr val="0070C0"/>
                </a:solidFill>
              </a:rPr>
              <a:t>int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 speed=0; speed&lt;=100; speed+=2) //Ramp up to full speed.</a:t>
            </a:r>
          </a:p>
          <a:p>
            <a:r>
              <a:rPr lang="en-US" altLang="ko-KR" sz="2000" b="1" dirty="0" smtClean="0">
                <a:solidFill>
                  <a:srgbClr val="0070C0"/>
                </a:solidFill>
              </a:rPr>
              <a:t>{ </a:t>
            </a:r>
            <a:r>
              <a:rPr lang="en-US" altLang="ko-KR" sz="2000" b="1" dirty="0" err="1" smtClean="0">
                <a:solidFill>
                  <a:srgbClr val="0070C0"/>
                </a:solidFill>
              </a:rPr>
              <a:t>servoLeft.writeMicroseconds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(1500+speed); </a:t>
            </a:r>
          </a:p>
          <a:p>
            <a:r>
              <a:rPr lang="en-US" altLang="ko-KR" sz="2000" b="1" dirty="0" smtClean="0">
                <a:solidFill>
                  <a:srgbClr val="0070C0"/>
                </a:solidFill>
              </a:rPr>
              <a:t>// us = 1500,1502,...1598,1600</a:t>
            </a:r>
          </a:p>
          <a:p>
            <a:r>
              <a:rPr lang="en-US" altLang="ko-KR" sz="2000" b="1" dirty="0" err="1" smtClean="0">
                <a:solidFill>
                  <a:srgbClr val="0070C0"/>
                </a:solidFill>
              </a:rPr>
              <a:t>servoRight.writeMicroseconds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(1500-speed); </a:t>
            </a:r>
          </a:p>
          <a:p>
            <a:r>
              <a:rPr lang="en-US" altLang="ko-KR" sz="2000" b="1" dirty="0" smtClean="0">
                <a:solidFill>
                  <a:srgbClr val="0070C0"/>
                </a:solidFill>
              </a:rPr>
              <a:t>// us = 1500,1498,...1402,1400</a:t>
            </a:r>
          </a:p>
          <a:p>
            <a:r>
              <a:rPr lang="en-US" altLang="ko-KR" sz="2000" b="1" dirty="0" smtClean="0">
                <a:solidFill>
                  <a:srgbClr val="0070C0"/>
                </a:solidFill>
              </a:rPr>
              <a:t>delay(20); // 20 ms at each speed</a:t>
            </a:r>
          </a:p>
          <a:p>
            <a:r>
              <a:rPr lang="en-US" altLang="ko-KR" sz="2000" b="1" dirty="0" smtClean="0">
                <a:solidFill>
                  <a:srgbClr val="0070C0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51520" y="692696"/>
            <a:ext cx="88924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/>
              <a:t>delay(1500); // Full speed for 1.5 seconds</a:t>
            </a:r>
          </a:p>
          <a:p>
            <a:r>
              <a:rPr lang="en-US" altLang="ko-KR" sz="2000" b="1" dirty="0" smtClean="0">
                <a:solidFill>
                  <a:srgbClr val="0070C0"/>
                </a:solidFill>
              </a:rPr>
              <a:t>for(</a:t>
            </a:r>
            <a:r>
              <a:rPr lang="en-US" altLang="ko-KR" sz="2000" b="1" dirty="0" err="1" smtClean="0">
                <a:solidFill>
                  <a:srgbClr val="0070C0"/>
                </a:solidFill>
              </a:rPr>
              <a:t>int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 speed=100;speed&gt;=0;speed-=2)//Ramp from full speed to stop</a:t>
            </a:r>
          </a:p>
          <a:p>
            <a:r>
              <a:rPr lang="en-US" altLang="ko-KR" sz="2000" b="1" dirty="0" smtClean="0">
                <a:solidFill>
                  <a:srgbClr val="0070C0"/>
                </a:solidFill>
              </a:rPr>
              <a:t>{ </a:t>
            </a:r>
            <a:r>
              <a:rPr lang="en-US" altLang="ko-KR" sz="2000" b="1" dirty="0" err="1" smtClean="0">
                <a:solidFill>
                  <a:srgbClr val="0070C0"/>
                </a:solidFill>
              </a:rPr>
              <a:t>servoLeft.writeMicroseconds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(1500+speed); </a:t>
            </a:r>
          </a:p>
          <a:p>
            <a:r>
              <a:rPr lang="en-US" altLang="ko-KR" sz="2000" b="1" dirty="0" smtClean="0">
                <a:solidFill>
                  <a:srgbClr val="0070C0"/>
                </a:solidFill>
              </a:rPr>
              <a:t>// us = 1600,1598,...1502,1500</a:t>
            </a:r>
          </a:p>
          <a:p>
            <a:r>
              <a:rPr lang="en-US" altLang="ko-KR" sz="2000" b="1" dirty="0" err="1" smtClean="0">
                <a:solidFill>
                  <a:srgbClr val="0070C0"/>
                </a:solidFill>
              </a:rPr>
              <a:t>servoRight.writeMicroseconds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(1500-speed); </a:t>
            </a:r>
          </a:p>
          <a:p>
            <a:r>
              <a:rPr lang="en-US" altLang="ko-KR" sz="2000" b="1" dirty="0" smtClean="0">
                <a:solidFill>
                  <a:srgbClr val="0070C0"/>
                </a:solidFill>
              </a:rPr>
              <a:t>// us = 1400,1402,...1498,1500</a:t>
            </a:r>
          </a:p>
          <a:p>
            <a:r>
              <a:rPr lang="en-US" altLang="ko-KR" sz="2000" b="1" dirty="0" smtClean="0">
                <a:solidFill>
                  <a:srgbClr val="0070C0"/>
                </a:solidFill>
              </a:rPr>
              <a:t>delay(20); // 20 ms at each speed</a:t>
            </a:r>
          </a:p>
          <a:p>
            <a:r>
              <a:rPr lang="en-US" altLang="ko-KR" sz="2000" b="1" dirty="0" smtClean="0">
                <a:solidFill>
                  <a:srgbClr val="0070C0"/>
                </a:solidFill>
              </a:rPr>
              <a:t>}</a:t>
            </a:r>
          </a:p>
          <a:p>
            <a:r>
              <a:rPr lang="en-US" altLang="ko-KR" sz="2000" b="1" dirty="0" err="1" smtClean="0"/>
              <a:t>servoLeft.detach</a:t>
            </a:r>
            <a:r>
              <a:rPr lang="en-US" altLang="ko-KR" sz="2000" b="1" dirty="0" smtClean="0"/>
              <a:t>(); // Stop sending servo signals</a:t>
            </a:r>
          </a:p>
          <a:p>
            <a:r>
              <a:rPr lang="en-US" altLang="ko-KR" sz="2000" b="1" dirty="0" err="1" smtClean="0"/>
              <a:t>servoRight.detach</a:t>
            </a:r>
            <a:r>
              <a:rPr lang="en-US" altLang="ko-KR" sz="2000" b="1" dirty="0" smtClean="0"/>
              <a:t>();</a:t>
            </a:r>
          </a:p>
          <a:p>
            <a:r>
              <a:rPr lang="en-US" altLang="ko-KR" sz="2000" dirty="0" smtClean="0"/>
              <a:t>}</a:t>
            </a:r>
          </a:p>
          <a:p>
            <a:r>
              <a:rPr lang="en-US" altLang="ko-KR" sz="2000" dirty="0" smtClean="0"/>
              <a:t>void loop() // Main loop auto-repeats</a:t>
            </a:r>
          </a:p>
          <a:p>
            <a:r>
              <a:rPr lang="en-US" altLang="ko-KR" sz="2000" dirty="0" smtClean="0"/>
              <a:t>{ // Empty, nothing to repeat</a:t>
            </a:r>
          </a:p>
          <a:p>
            <a:r>
              <a:rPr lang="en-US" altLang="ko-KR" sz="2000" dirty="0" smtClean="0"/>
              <a:t>}</a:t>
            </a:r>
            <a:endParaRPr lang="en-US" altLang="ko-K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1.2.7 </a:t>
            </a:r>
            <a:r>
              <a:rPr lang="ko-KR" altLang="en-US" dirty="0" smtClean="0"/>
              <a:t>사용자 함수로 주행하기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11560" y="1412776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#include &lt;</a:t>
            </a:r>
            <a:r>
              <a:rPr lang="en-US" altLang="ko-KR" dirty="0" err="1" smtClean="0"/>
              <a:t>Servo.h</a:t>
            </a:r>
            <a:r>
              <a:rPr lang="en-US" altLang="ko-KR" dirty="0" smtClean="0"/>
              <a:t>&gt; // Include servo library</a:t>
            </a:r>
          </a:p>
          <a:p>
            <a:r>
              <a:rPr lang="en-US" altLang="ko-KR" dirty="0" smtClean="0"/>
              <a:t>Servo </a:t>
            </a:r>
            <a:r>
              <a:rPr lang="en-US" altLang="ko-KR" dirty="0" err="1" smtClean="0"/>
              <a:t>servoLeft</a:t>
            </a:r>
            <a:r>
              <a:rPr lang="en-US" altLang="ko-KR" dirty="0" smtClean="0"/>
              <a:t>; // Declare left and right servos</a:t>
            </a:r>
          </a:p>
          <a:p>
            <a:r>
              <a:rPr lang="en-US" altLang="ko-KR" dirty="0" smtClean="0"/>
              <a:t>Servo </a:t>
            </a:r>
            <a:r>
              <a:rPr lang="en-US" altLang="ko-KR" dirty="0" err="1" smtClean="0"/>
              <a:t>servoRight</a:t>
            </a:r>
            <a:r>
              <a:rPr lang="en-US" altLang="ko-KR" dirty="0" smtClean="0"/>
              <a:t>;</a:t>
            </a:r>
          </a:p>
          <a:p>
            <a:r>
              <a:rPr lang="en-US" altLang="ko-KR" dirty="0" smtClean="0"/>
              <a:t>void setup() // Built-in initialization block</a:t>
            </a:r>
          </a:p>
          <a:p>
            <a:r>
              <a:rPr lang="en-US" altLang="ko-KR" dirty="0" smtClean="0"/>
              <a:t>{</a:t>
            </a:r>
          </a:p>
          <a:p>
            <a:r>
              <a:rPr lang="en-US" altLang="ko-KR" dirty="0" smtClean="0"/>
              <a:t>tone(4, 3000, 1000); // Play tone for 1 second</a:t>
            </a:r>
          </a:p>
          <a:p>
            <a:r>
              <a:rPr lang="en-US" altLang="ko-KR" dirty="0" smtClean="0"/>
              <a:t>delay(1000); // Delay to finish tone</a:t>
            </a:r>
          </a:p>
          <a:p>
            <a:r>
              <a:rPr lang="en-US" altLang="ko-KR" dirty="0" err="1" smtClean="0"/>
              <a:t>servoLeft.attach</a:t>
            </a:r>
            <a:r>
              <a:rPr lang="en-US" altLang="ko-KR" dirty="0" smtClean="0"/>
              <a:t>(13); // Attach left signal to pin 13</a:t>
            </a:r>
          </a:p>
          <a:p>
            <a:r>
              <a:rPr lang="en-US" altLang="ko-KR" dirty="0" err="1" smtClean="0"/>
              <a:t>servoRight.attach</a:t>
            </a:r>
            <a:r>
              <a:rPr lang="en-US" altLang="ko-KR" dirty="0" smtClean="0"/>
              <a:t>(12); // Attach right signal to pin 12</a:t>
            </a:r>
          </a:p>
          <a:p>
            <a:r>
              <a:rPr lang="en-US" altLang="ko-KR" dirty="0" smtClean="0"/>
              <a:t>maneuver(200, 200, 2000); // Forward 2 seconds</a:t>
            </a:r>
          </a:p>
          <a:p>
            <a:r>
              <a:rPr lang="en-US" altLang="ko-KR" dirty="0" smtClean="0"/>
              <a:t>maneuver(-200, 200, 600); // Left 0.6 seconds</a:t>
            </a:r>
          </a:p>
          <a:p>
            <a:r>
              <a:rPr lang="en-US" altLang="ko-KR" dirty="0" smtClean="0"/>
              <a:t>maneuver(200, -200, 600); // Right 0.6 seconds</a:t>
            </a:r>
          </a:p>
          <a:p>
            <a:r>
              <a:rPr lang="en-US" altLang="ko-KR" dirty="0" smtClean="0"/>
              <a:t>maneuver(-200, -200, 2000); // Backward 2 seconds</a:t>
            </a:r>
          </a:p>
          <a:p>
            <a:r>
              <a:rPr lang="en-US" altLang="ko-KR" dirty="0" smtClean="0"/>
              <a:t>maneuver(0, 0, -1); // Disable servos</a:t>
            </a:r>
          </a:p>
          <a:p>
            <a:r>
              <a:rPr lang="en-US" altLang="ko-KR" dirty="0" smtClean="0"/>
              <a:t>}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11560" y="612845"/>
            <a:ext cx="85324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void loop() // Main loop auto-repeats</a:t>
            </a:r>
          </a:p>
          <a:p>
            <a:r>
              <a:rPr lang="en-US" altLang="ko-KR" dirty="0" smtClean="0"/>
              <a:t>{ // Empty, nothing needs repeating</a:t>
            </a:r>
          </a:p>
          <a:p>
            <a:r>
              <a:rPr lang="en-US" altLang="ko-KR" dirty="0" smtClean="0"/>
              <a:t>}</a:t>
            </a:r>
          </a:p>
          <a:p>
            <a:r>
              <a:rPr lang="en-US" altLang="ko-KR" b="1" dirty="0" smtClean="0">
                <a:solidFill>
                  <a:srgbClr val="0070C0"/>
                </a:solidFill>
              </a:rPr>
              <a:t>void maneuver(</a:t>
            </a:r>
            <a:r>
              <a:rPr lang="en-US" altLang="ko-KR" b="1" dirty="0" err="1" smtClean="0">
                <a:solidFill>
                  <a:srgbClr val="0070C0"/>
                </a:solidFill>
              </a:rPr>
              <a:t>int</a:t>
            </a:r>
            <a:r>
              <a:rPr lang="en-US" altLang="ko-KR" b="1" dirty="0" smtClean="0">
                <a:solidFill>
                  <a:srgbClr val="0070C0"/>
                </a:solidFill>
              </a:rPr>
              <a:t>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speedLeft</a:t>
            </a:r>
            <a:r>
              <a:rPr lang="en-US" altLang="ko-KR" b="1" dirty="0" smtClean="0">
                <a:solidFill>
                  <a:srgbClr val="0070C0"/>
                </a:solidFill>
              </a:rPr>
              <a:t>,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int</a:t>
            </a:r>
            <a:r>
              <a:rPr lang="en-US" altLang="ko-KR" b="1" dirty="0" smtClean="0">
                <a:solidFill>
                  <a:srgbClr val="0070C0"/>
                </a:solidFill>
              </a:rPr>
              <a:t>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speedRight</a:t>
            </a:r>
            <a:r>
              <a:rPr lang="en-US" altLang="ko-KR" b="1" dirty="0" smtClean="0">
                <a:solidFill>
                  <a:srgbClr val="0070C0"/>
                </a:solidFill>
              </a:rPr>
              <a:t>,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int</a:t>
            </a:r>
            <a:r>
              <a:rPr lang="en-US" altLang="ko-KR" b="1" dirty="0" smtClean="0">
                <a:solidFill>
                  <a:srgbClr val="0070C0"/>
                </a:solidFill>
              </a:rPr>
              <a:t>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msTime</a:t>
            </a:r>
            <a:r>
              <a:rPr lang="en-US" altLang="ko-KR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altLang="ko-KR" b="1" dirty="0" smtClean="0">
                <a:solidFill>
                  <a:srgbClr val="0070C0"/>
                </a:solidFill>
              </a:rPr>
              <a:t>{ //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speedLeft</a:t>
            </a:r>
            <a:r>
              <a:rPr lang="en-US" altLang="ko-KR" b="1" dirty="0" smtClean="0">
                <a:solidFill>
                  <a:srgbClr val="0070C0"/>
                </a:solidFill>
              </a:rPr>
              <a:t>,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speedRight</a:t>
            </a:r>
            <a:r>
              <a:rPr lang="en-US" altLang="ko-KR" b="1" dirty="0" smtClean="0">
                <a:solidFill>
                  <a:srgbClr val="0070C0"/>
                </a:solidFill>
              </a:rPr>
              <a:t> ranges: Backward Linear Stop Linear Forward</a:t>
            </a:r>
          </a:p>
          <a:p>
            <a:r>
              <a:rPr lang="en-US" altLang="ko-KR" b="1" dirty="0" smtClean="0">
                <a:solidFill>
                  <a:srgbClr val="0070C0"/>
                </a:solidFill>
              </a:rPr>
              <a:t>  // -200 -100......0......100 200</a:t>
            </a:r>
          </a:p>
          <a:p>
            <a:r>
              <a:rPr lang="en-US" altLang="ko-KR" b="1" dirty="0" err="1" smtClean="0">
                <a:solidFill>
                  <a:srgbClr val="0070C0"/>
                </a:solidFill>
              </a:rPr>
              <a:t>servoLeft.writeMicroseconds</a:t>
            </a:r>
            <a:r>
              <a:rPr lang="en-US" altLang="ko-KR" b="1" dirty="0" smtClean="0">
                <a:solidFill>
                  <a:srgbClr val="0070C0"/>
                </a:solidFill>
              </a:rPr>
              <a:t>(1500+speedLeft); // Set Left servo speed</a:t>
            </a:r>
          </a:p>
          <a:p>
            <a:r>
              <a:rPr lang="en-US" altLang="ko-KR" b="1" dirty="0" err="1" smtClean="0">
                <a:solidFill>
                  <a:srgbClr val="0070C0"/>
                </a:solidFill>
              </a:rPr>
              <a:t>servoRight.writeMicroseconds</a:t>
            </a:r>
            <a:r>
              <a:rPr lang="en-US" altLang="ko-KR" b="1" dirty="0" smtClean="0">
                <a:solidFill>
                  <a:srgbClr val="0070C0"/>
                </a:solidFill>
              </a:rPr>
              <a:t>(1500-speedRight);//Set right servo speed</a:t>
            </a:r>
          </a:p>
          <a:p>
            <a:r>
              <a:rPr lang="en-US" altLang="ko-KR" b="1" dirty="0" smtClean="0">
                <a:solidFill>
                  <a:srgbClr val="0070C0"/>
                </a:solidFill>
              </a:rPr>
              <a:t>if(</a:t>
            </a:r>
            <a:r>
              <a:rPr lang="en-US" altLang="ko-KR" b="1" dirty="0" err="1" smtClean="0">
                <a:solidFill>
                  <a:srgbClr val="0070C0"/>
                </a:solidFill>
              </a:rPr>
              <a:t>msTime</a:t>
            </a:r>
            <a:r>
              <a:rPr lang="en-US" altLang="ko-KR" b="1" dirty="0" smtClean="0">
                <a:solidFill>
                  <a:srgbClr val="0070C0"/>
                </a:solidFill>
              </a:rPr>
              <a:t>==-1) // if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msTime</a:t>
            </a:r>
            <a:r>
              <a:rPr lang="en-US" altLang="ko-KR" b="1" dirty="0" smtClean="0">
                <a:solidFill>
                  <a:srgbClr val="0070C0"/>
                </a:solidFill>
              </a:rPr>
              <a:t> = -1</a:t>
            </a:r>
          </a:p>
          <a:p>
            <a:r>
              <a:rPr lang="en-US" altLang="ko-KR" b="1" dirty="0" smtClean="0">
                <a:solidFill>
                  <a:srgbClr val="0070C0"/>
                </a:solidFill>
              </a:rPr>
              <a:t>{ </a:t>
            </a:r>
          </a:p>
          <a:p>
            <a:r>
              <a:rPr lang="en-US" altLang="ko-KR" b="1" dirty="0" err="1" smtClean="0">
                <a:solidFill>
                  <a:srgbClr val="0070C0"/>
                </a:solidFill>
              </a:rPr>
              <a:t>servoLeft.detach</a:t>
            </a:r>
            <a:r>
              <a:rPr lang="en-US" altLang="ko-KR" b="1" dirty="0" smtClean="0">
                <a:solidFill>
                  <a:srgbClr val="0070C0"/>
                </a:solidFill>
              </a:rPr>
              <a:t>(); // Stop servo signals</a:t>
            </a:r>
          </a:p>
          <a:p>
            <a:r>
              <a:rPr lang="en-US" altLang="ko-KR" b="1" dirty="0" err="1" smtClean="0">
                <a:solidFill>
                  <a:srgbClr val="0070C0"/>
                </a:solidFill>
              </a:rPr>
              <a:t>servoRight.detach</a:t>
            </a:r>
            <a:r>
              <a:rPr lang="en-US" altLang="ko-KR" b="1" dirty="0" smtClean="0">
                <a:solidFill>
                  <a:srgbClr val="0070C0"/>
                </a:solidFill>
              </a:rPr>
              <a:t>(); </a:t>
            </a:r>
          </a:p>
          <a:p>
            <a:r>
              <a:rPr lang="en-US" altLang="ko-KR" b="1" dirty="0" smtClean="0">
                <a:solidFill>
                  <a:srgbClr val="0070C0"/>
                </a:solidFill>
              </a:rPr>
              <a:t>}</a:t>
            </a:r>
          </a:p>
          <a:p>
            <a:r>
              <a:rPr lang="en-US" altLang="ko-KR" b="1" dirty="0" smtClean="0">
                <a:solidFill>
                  <a:srgbClr val="0070C0"/>
                </a:solidFill>
              </a:rPr>
              <a:t>delay(</a:t>
            </a:r>
            <a:r>
              <a:rPr lang="en-US" altLang="ko-KR" b="1" dirty="0" err="1" smtClean="0">
                <a:solidFill>
                  <a:srgbClr val="0070C0"/>
                </a:solidFill>
              </a:rPr>
              <a:t>msTime</a:t>
            </a:r>
            <a:r>
              <a:rPr lang="en-US" altLang="ko-KR" b="1" dirty="0" smtClean="0">
                <a:solidFill>
                  <a:srgbClr val="0070C0"/>
                </a:solidFill>
              </a:rPr>
              <a:t>); // Delay for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msTime</a:t>
            </a:r>
            <a:endParaRPr lang="en-US" altLang="ko-KR" b="1" dirty="0" smtClean="0">
              <a:solidFill>
                <a:srgbClr val="0070C0"/>
              </a:solidFill>
            </a:endParaRPr>
          </a:p>
          <a:p>
            <a:r>
              <a:rPr lang="en-US" altLang="ko-KR" b="1" dirty="0" smtClean="0">
                <a:solidFill>
                  <a:srgbClr val="0070C0"/>
                </a:solidFill>
              </a:rPr>
              <a:t>}</a:t>
            </a:r>
            <a:endParaRPr lang="en-US" altLang="ko-KR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6216" y="602128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1.2.8 </a:t>
            </a:r>
            <a:r>
              <a:rPr lang="ko-KR" altLang="en-US" dirty="0" smtClean="0"/>
              <a:t>촉각센서로 자율주행하기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5266928" cy="532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400" dirty="0" smtClean="0"/>
              <a:t>- </a:t>
            </a:r>
            <a:r>
              <a:rPr lang="ko-KR" altLang="en-US" sz="2400" dirty="0" smtClean="0"/>
              <a:t>더듬이를 장착한 </a:t>
            </a:r>
            <a:r>
              <a:rPr lang="en-US" altLang="ko-KR" sz="2400" dirty="0" smtClean="0"/>
              <a:t>ABOT </a:t>
            </a:r>
            <a:r>
              <a:rPr lang="ko-KR" altLang="en-US" sz="2400" dirty="0" smtClean="0"/>
              <a:t>전자회로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18</a:t>
            </a:fld>
            <a:endParaRPr lang="ko-KR" altLang="en-US"/>
          </a:p>
        </p:txBody>
      </p:sp>
      <p:pic>
        <p:nvPicPr>
          <p:cNvPr id="5" name="Picture 4" descr="G:\DCIM\102CANON\IMG_1136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317" y="2204864"/>
            <a:ext cx="5042827" cy="3782120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745" name="_x34112312" descr="EMB000009b01c9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132"/>
          <a:stretch>
            <a:fillRect/>
          </a:stretch>
        </p:blipFill>
        <p:spPr bwMode="auto">
          <a:xfrm>
            <a:off x="5868144" y="1412776"/>
            <a:ext cx="2952328" cy="4832896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1115616" y="2996952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LED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cxnSp>
        <p:nvCxnSpPr>
          <p:cNvPr id="10" name="직선 화살표 연결선 9"/>
          <p:cNvCxnSpPr>
            <a:stCxn id="9" idx="3"/>
          </p:cNvCxnSpPr>
          <p:nvPr/>
        </p:nvCxnSpPr>
        <p:spPr>
          <a:xfrm>
            <a:off x="1715460" y="3181618"/>
            <a:ext cx="1056340" cy="17537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19672" y="443711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P4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0234" y="3933056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P7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371703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P8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566124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GND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1760" y="458112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Piezo Speaker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860032" y="2924944"/>
            <a:ext cx="1925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/>
              <a:t>3-pin </a:t>
            </a:r>
          </a:p>
          <a:p>
            <a:r>
              <a:rPr lang="en-US" altLang="ko-KR" sz="1600" dirty="0" smtClean="0"/>
              <a:t>Male/Male Header</a:t>
            </a:r>
            <a:endParaRPr lang="ko-KR" altLang="en-US" sz="1600" dirty="0"/>
          </a:p>
        </p:txBody>
      </p:sp>
      <p:cxnSp>
        <p:nvCxnSpPr>
          <p:cNvPr id="21" name="직선 화살표 연결선 20"/>
          <p:cNvCxnSpPr>
            <a:stCxn id="19" idx="1"/>
          </p:cNvCxnSpPr>
          <p:nvPr/>
        </p:nvCxnSpPr>
        <p:spPr>
          <a:xfrm flipH="1">
            <a:off x="3923928" y="3217332"/>
            <a:ext cx="936104" cy="4276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4427984" y="3789040"/>
            <a:ext cx="1519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Whisker wire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19672" y="426406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P5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9672" y="47251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P2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26" name="직선 화살표 연결선 25"/>
          <p:cNvCxnSpPr>
            <a:stCxn id="9" idx="3"/>
          </p:cNvCxnSpPr>
          <p:nvPr/>
        </p:nvCxnSpPr>
        <p:spPr>
          <a:xfrm>
            <a:off x="1715460" y="3181618"/>
            <a:ext cx="408268" cy="262364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27784" y="242088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5V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6216" y="602128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촉각센서 자율주행 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11560" y="1268760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#include &lt;</a:t>
            </a:r>
            <a:r>
              <a:rPr lang="en-US" altLang="ko-KR" sz="1400" dirty="0" err="1" smtClean="0"/>
              <a:t>Servo.h</a:t>
            </a:r>
            <a:r>
              <a:rPr lang="en-US" altLang="ko-KR" sz="1400" dirty="0" smtClean="0"/>
              <a:t>&gt;                // Include servo library</a:t>
            </a:r>
          </a:p>
          <a:p>
            <a:r>
              <a:rPr lang="en-US" altLang="ko-KR" sz="1400" dirty="0" smtClean="0"/>
              <a:t>Servo </a:t>
            </a:r>
            <a:r>
              <a:rPr lang="en-US" altLang="ko-KR" sz="1400" dirty="0" err="1" smtClean="0"/>
              <a:t>servoLeft</a:t>
            </a:r>
            <a:r>
              <a:rPr lang="en-US" altLang="ko-KR" sz="1400" dirty="0" smtClean="0"/>
              <a:t>;                   // Declare left and right servos</a:t>
            </a:r>
          </a:p>
          <a:p>
            <a:r>
              <a:rPr lang="en-US" altLang="ko-KR" sz="1400" dirty="0" smtClean="0"/>
              <a:t>Servo </a:t>
            </a:r>
            <a:r>
              <a:rPr lang="en-US" altLang="ko-KR" sz="1400" dirty="0" err="1" smtClean="0"/>
              <a:t>servoRight</a:t>
            </a:r>
            <a:r>
              <a:rPr lang="en-US" altLang="ko-KR" sz="1400" dirty="0" smtClean="0"/>
              <a:t>;</a:t>
            </a:r>
          </a:p>
          <a:p>
            <a:r>
              <a:rPr lang="en-US" altLang="ko-KR" sz="1400" dirty="0" smtClean="0"/>
              <a:t>void setup()                       // Built-in initialization block</a:t>
            </a:r>
          </a:p>
          <a:p>
            <a:r>
              <a:rPr lang="en-US" altLang="ko-KR" sz="1400" dirty="0" smtClean="0"/>
              <a:t>{</a:t>
            </a:r>
          </a:p>
          <a:p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pinMode</a:t>
            </a:r>
            <a:r>
              <a:rPr lang="en-US" altLang="ko-KR" sz="1400" dirty="0" smtClean="0"/>
              <a:t>(7, INPUT);              // Set right whisker pin to input</a:t>
            </a:r>
          </a:p>
          <a:p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pinMode</a:t>
            </a:r>
            <a:r>
              <a:rPr lang="en-US" altLang="ko-KR" sz="1400" dirty="0" smtClean="0"/>
              <a:t>(5, INPUT);              // Set left whisker pin to input  </a:t>
            </a:r>
          </a:p>
          <a:p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pinMode</a:t>
            </a:r>
            <a:r>
              <a:rPr lang="en-US" altLang="ko-KR" sz="1400" dirty="0" smtClean="0"/>
              <a:t>(8, OUTPUT);            // Left LED indicator -&gt; output</a:t>
            </a:r>
          </a:p>
          <a:p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pinMode</a:t>
            </a:r>
            <a:r>
              <a:rPr lang="en-US" altLang="ko-KR" sz="1400" dirty="0" smtClean="0"/>
              <a:t>(2, OUTPUT);            // Right LED indicator -&gt; output 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  tone(4, 3000, 1000);             // Play tone for 1 second</a:t>
            </a:r>
          </a:p>
          <a:p>
            <a:r>
              <a:rPr lang="en-US" altLang="ko-KR" sz="1400" dirty="0" smtClean="0"/>
              <a:t>  delay(1000);                      // Delay to finish tone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servoLeft.attach</a:t>
            </a:r>
            <a:r>
              <a:rPr lang="en-US" altLang="ko-KR" sz="1400" dirty="0" smtClean="0"/>
              <a:t>(13);              // Attach left signal to pin 13</a:t>
            </a:r>
          </a:p>
          <a:p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servoRight.attach</a:t>
            </a:r>
            <a:r>
              <a:rPr lang="en-US" altLang="ko-KR" sz="1400" dirty="0" smtClean="0"/>
              <a:t>(12);            // Attach right signal to pin 12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Serial.begin</a:t>
            </a:r>
            <a:r>
              <a:rPr lang="en-US" altLang="ko-KR" sz="1400" dirty="0" smtClean="0"/>
              <a:t>(9600);               // Set serial data rate to 9600</a:t>
            </a:r>
          </a:p>
          <a:p>
            <a:r>
              <a:rPr lang="en-US" altLang="ko-KR" sz="1400" dirty="0" smtClean="0"/>
              <a:t>}  </a:t>
            </a:r>
          </a:p>
          <a:p>
            <a:r>
              <a:rPr lang="en-US" altLang="ko-KR" sz="1400" dirty="0" smtClean="0"/>
              <a:t> </a:t>
            </a:r>
          </a:p>
          <a:p>
            <a:r>
              <a:rPr lang="en-US" altLang="ko-KR" sz="1400" dirty="0" smtClean="0"/>
              <a:t>void loop()                        // Main loop auto-repeats</a:t>
            </a:r>
          </a:p>
          <a:p>
            <a:r>
              <a:rPr lang="en-US" altLang="ko-KR" sz="1400" dirty="0" smtClean="0"/>
              <a:t>{</a:t>
            </a:r>
          </a:p>
          <a:p>
            <a:r>
              <a:rPr lang="en-US" altLang="ko-KR" sz="1400" dirty="0" smtClean="0"/>
              <a:t>  byte </a:t>
            </a:r>
            <a:r>
              <a:rPr lang="en-US" altLang="ko-KR" sz="1400" dirty="0" err="1" smtClean="0"/>
              <a:t>wLeft</a:t>
            </a:r>
            <a:r>
              <a:rPr lang="en-US" altLang="ko-KR" sz="1400" dirty="0" smtClean="0"/>
              <a:t> = </a:t>
            </a:r>
            <a:r>
              <a:rPr lang="en-US" altLang="ko-KR" sz="1400" dirty="0" err="1" smtClean="0"/>
              <a:t>digitalRead</a:t>
            </a:r>
            <a:r>
              <a:rPr lang="en-US" altLang="ko-KR" sz="1400" dirty="0" smtClean="0"/>
              <a:t>(5);       // Copy left result to </a:t>
            </a:r>
            <a:r>
              <a:rPr lang="en-US" altLang="ko-KR" sz="1400" dirty="0" err="1" smtClean="0"/>
              <a:t>wLeft</a:t>
            </a:r>
            <a:r>
              <a:rPr lang="en-US" altLang="ko-KR" sz="1400" dirty="0" smtClean="0"/>
              <a:t>  </a:t>
            </a:r>
          </a:p>
          <a:p>
            <a:r>
              <a:rPr lang="en-US" altLang="ko-KR" sz="1400" dirty="0" smtClean="0"/>
              <a:t>  byte </a:t>
            </a:r>
            <a:r>
              <a:rPr lang="en-US" altLang="ko-KR" sz="1400" dirty="0" err="1" smtClean="0"/>
              <a:t>wRight</a:t>
            </a:r>
            <a:r>
              <a:rPr lang="en-US" altLang="ko-KR" sz="1400" dirty="0" smtClean="0"/>
              <a:t> = </a:t>
            </a:r>
            <a:r>
              <a:rPr lang="en-US" altLang="ko-KR" sz="1400" dirty="0" err="1" smtClean="0"/>
              <a:t>digitalRead</a:t>
            </a:r>
            <a:r>
              <a:rPr lang="en-US" altLang="ko-KR" sz="1400" dirty="0" smtClean="0"/>
              <a:t>(7);      // Copy right result to </a:t>
            </a:r>
            <a:r>
              <a:rPr lang="en-US" altLang="ko-KR" sz="1400" dirty="0" err="1" smtClean="0"/>
              <a:t>wRight</a:t>
            </a:r>
            <a:endParaRPr lang="en-US" altLang="ko-KR" sz="1400" dirty="0" smtClean="0"/>
          </a:p>
          <a:p>
            <a:endParaRPr lang="en-US" altLang="ko-KR" sz="1400" dirty="0" smtClean="0"/>
          </a:p>
        </p:txBody>
      </p:sp>
      <p:pic>
        <p:nvPicPr>
          <p:cNvPr id="6" name="Picture 5" descr="E:\fribot_img\FBARDUINO\IMG_1139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78544">
            <a:off x="6009484" y="1857844"/>
            <a:ext cx="2803294" cy="2102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목  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ko-KR" altLang="en-US" b="1" dirty="0" smtClean="0">
                <a:solidFill>
                  <a:srgbClr val="0070C0"/>
                </a:solidFill>
              </a:rPr>
              <a:t>단계</a:t>
            </a:r>
            <a:r>
              <a:rPr lang="en-US" altLang="ko-KR" b="1" dirty="0" smtClean="0">
                <a:solidFill>
                  <a:srgbClr val="0070C0"/>
                </a:solidFill>
              </a:rPr>
              <a:t> II : ABOT </a:t>
            </a:r>
            <a:r>
              <a:rPr lang="ko-KR" altLang="en-US" b="1" dirty="0" smtClean="0">
                <a:solidFill>
                  <a:srgbClr val="0070C0"/>
                </a:solidFill>
              </a:rPr>
              <a:t>조립하고 구동하기</a:t>
            </a:r>
            <a:endParaRPr lang="en-US" altLang="ko-KR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altLang="ko-KR" sz="2800" b="1" dirty="0" smtClean="0">
                <a:solidFill>
                  <a:srgbClr val="0070C0"/>
                </a:solidFill>
              </a:rPr>
              <a:t>  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소개</a:t>
            </a:r>
            <a:r>
              <a:rPr lang="en-US" altLang="ko-KR" sz="2800" b="1" dirty="0" smtClean="0">
                <a:solidFill>
                  <a:srgbClr val="0070C0"/>
                </a:solidFill>
              </a:rPr>
              <a:t>. neo-ABOT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조립하기</a:t>
            </a:r>
            <a:endParaRPr lang="en-US" altLang="ko-KR" sz="2800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altLang="ko-KR" sz="2800" b="1" dirty="0" smtClean="0">
                <a:solidFill>
                  <a:srgbClr val="0070C0"/>
                </a:solidFill>
              </a:rPr>
              <a:t>   II-1. ABOT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기본 동작 및 촉각 센서 주행하기</a:t>
            </a:r>
            <a:endParaRPr lang="en-US" altLang="ko-KR" sz="2800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altLang="ko-KR" sz="2800" b="1" dirty="0" smtClean="0">
                <a:solidFill>
                  <a:srgbClr val="0070C0"/>
                </a:solidFill>
              </a:rPr>
              <a:t>   II-2.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포토트랜지스터</a:t>
            </a:r>
            <a:r>
              <a:rPr lang="en-US" altLang="ko-KR" sz="28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광 수신센서 주행하기</a:t>
            </a:r>
            <a:endParaRPr lang="en-US" altLang="ko-KR" sz="2800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altLang="ko-KR" sz="2800" b="1" dirty="0" smtClean="0">
                <a:solidFill>
                  <a:srgbClr val="0070C0"/>
                </a:solidFill>
              </a:rPr>
              <a:t>   II-3.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적외선 송신</a:t>
            </a:r>
            <a:r>
              <a:rPr lang="en-US" altLang="ko-KR" sz="2800" b="1" dirty="0" smtClean="0">
                <a:solidFill>
                  <a:srgbClr val="0070C0"/>
                </a:solidFill>
              </a:rPr>
              <a:t>/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수신 센서</a:t>
            </a:r>
            <a:r>
              <a:rPr lang="en-US" altLang="ko-KR" sz="28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자율주행</a:t>
            </a:r>
            <a:endParaRPr lang="en-US" altLang="ko-KR" sz="2800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altLang="ko-KR" sz="2800" b="1" dirty="0" smtClean="0">
                <a:solidFill>
                  <a:srgbClr val="0070C0"/>
                </a:solidFill>
              </a:rPr>
              <a:t>     -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적외선 송신</a:t>
            </a:r>
            <a:r>
              <a:rPr lang="en-US" altLang="ko-KR" sz="2800" b="1" dirty="0" smtClean="0">
                <a:solidFill>
                  <a:srgbClr val="0070C0"/>
                </a:solidFill>
              </a:rPr>
              <a:t>/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수신 센서로 주행하기</a:t>
            </a:r>
            <a:endParaRPr lang="en-US" altLang="ko-KR" sz="2800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altLang="ko-KR" sz="2800" b="1" dirty="0" smtClean="0">
                <a:solidFill>
                  <a:srgbClr val="0070C0"/>
                </a:solidFill>
              </a:rPr>
              <a:t>     - ABOT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경계지역 지키기</a:t>
            </a:r>
            <a:r>
              <a:rPr lang="en-US" altLang="ko-KR" sz="2800" b="1" dirty="0" smtClean="0">
                <a:solidFill>
                  <a:srgbClr val="0070C0"/>
                </a:solidFill>
              </a:rPr>
              <a:t>(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낭떠러지 감지하기</a:t>
            </a:r>
            <a:r>
              <a:rPr lang="en-US" altLang="ko-KR" sz="2800" b="1" dirty="0" smtClean="0">
                <a:solidFill>
                  <a:srgbClr val="0070C0"/>
                </a:solidFill>
              </a:rPr>
              <a:t>)</a:t>
            </a:r>
          </a:p>
          <a:p>
            <a:pPr marL="514350" indent="-514350">
              <a:buNone/>
            </a:pPr>
            <a:r>
              <a:rPr lang="en-US" altLang="ko-KR" sz="2800" b="1" dirty="0" smtClean="0">
                <a:solidFill>
                  <a:srgbClr val="0070C0"/>
                </a:solidFill>
              </a:rPr>
              <a:t>     -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전방</a:t>
            </a:r>
            <a:r>
              <a:rPr lang="en-US" altLang="ko-KR" sz="2800" b="1" dirty="0" smtClean="0">
                <a:solidFill>
                  <a:srgbClr val="0070C0"/>
                </a:solidFill>
              </a:rPr>
              <a:t> ABOT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추적하기</a:t>
            </a:r>
            <a:endParaRPr lang="en-US" altLang="ko-KR" sz="2800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altLang="ko-KR" sz="2800" b="1" dirty="0" smtClean="0">
                <a:solidFill>
                  <a:srgbClr val="0070C0"/>
                </a:solidFill>
              </a:rPr>
              <a:t>    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83568" y="332657"/>
            <a:ext cx="7632848" cy="6120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 if(</a:t>
            </a:r>
            <a:r>
              <a:rPr lang="en-US" altLang="ko-KR" sz="1400" dirty="0" err="1" smtClean="0"/>
              <a:t>wLeft</a:t>
            </a:r>
            <a:r>
              <a:rPr lang="en-US" altLang="ko-KR" sz="1400" dirty="0" smtClean="0"/>
              <a:t> == 0)                   // If left whisker contact</a:t>
            </a:r>
          </a:p>
          <a:p>
            <a:r>
              <a:rPr lang="en-US" altLang="ko-KR" sz="1400" dirty="0" smtClean="0"/>
              <a:t>  {    </a:t>
            </a:r>
            <a:r>
              <a:rPr lang="en-US" altLang="ko-KR" sz="1400" dirty="0" err="1" smtClean="0"/>
              <a:t>digitalWrite</a:t>
            </a:r>
            <a:r>
              <a:rPr lang="en-US" altLang="ko-KR" sz="1400" dirty="0" smtClean="0"/>
              <a:t>(8, HIGH);          // Left LED on</a:t>
            </a:r>
          </a:p>
          <a:p>
            <a:r>
              <a:rPr lang="en-US" altLang="ko-KR" sz="1400" dirty="0" smtClean="0"/>
              <a:t>  }</a:t>
            </a:r>
          </a:p>
          <a:p>
            <a:r>
              <a:rPr lang="en-US" altLang="ko-KR" sz="1400" dirty="0" smtClean="0"/>
              <a:t>  else                            // if no left whisker contact</a:t>
            </a:r>
          </a:p>
          <a:p>
            <a:r>
              <a:rPr lang="en-US" altLang="ko-KR" sz="1400" dirty="0" smtClean="0"/>
              <a:t>  {    </a:t>
            </a:r>
            <a:r>
              <a:rPr lang="en-US" altLang="ko-KR" sz="1400" dirty="0" err="1" smtClean="0"/>
              <a:t>digitalWrite</a:t>
            </a:r>
            <a:r>
              <a:rPr lang="en-US" altLang="ko-KR" sz="1400" dirty="0" smtClean="0"/>
              <a:t>(8, LOW);          // Left LED off</a:t>
            </a:r>
          </a:p>
          <a:p>
            <a:r>
              <a:rPr lang="en-US" altLang="ko-KR" sz="1400" dirty="0" smtClean="0"/>
              <a:t>  }</a:t>
            </a:r>
          </a:p>
          <a:p>
            <a:r>
              <a:rPr lang="en-US" altLang="ko-KR" sz="1400" dirty="0" smtClean="0"/>
              <a:t>  if(</a:t>
            </a:r>
            <a:r>
              <a:rPr lang="en-US" altLang="ko-KR" sz="1400" dirty="0" err="1" smtClean="0"/>
              <a:t>wRight</a:t>
            </a:r>
            <a:r>
              <a:rPr lang="en-US" altLang="ko-KR" sz="1400" dirty="0" smtClean="0"/>
              <a:t> == 0)                 // If right whisker contact</a:t>
            </a:r>
          </a:p>
          <a:p>
            <a:r>
              <a:rPr lang="en-US" altLang="ko-KR" sz="1400" dirty="0" smtClean="0"/>
              <a:t>  {    </a:t>
            </a:r>
            <a:r>
              <a:rPr lang="en-US" altLang="ko-KR" sz="1400" dirty="0" err="1" smtClean="0"/>
              <a:t>digitalWrite</a:t>
            </a:r>
            <a:r>
              <a:rPr lang="en-US" altLang="ko-KR" sz="1400" dirty="0" smtClean="0"/>
              <a:t>(2, HIGH);         // Right LED on</a:t>
            </a:r>
          </a:p>
          <a:p>
            <a:r>
              <a:rPr lang="en-US" altLang="ko-KR" sz="1400" dirty="0" smtClean="0"/>
              <a:t>  }</a:t>
            </a:r>
          </a:p>
          <a:p>
            <a:r>
              <a:rPr lang="en-US" altLang="ko-KR" sz="1400" dirty="0" smtClean="0"/>
              <a:t>  else                           // If no right whisker contact</a:t>
            </a:r>
          </a:p>
          <a:p>
            <a:r>
              <a:rPr lang="en-US" altLang="ko-KR" sz="1400" dirty="0" smtClean="0"/>
              <a:t>  {    </a:t>
            </a:r>
            <a:r>
              <a:rPr lang="en-US" altLang="ko-KR" sz="1400" dirty="0" err="1" smtClean="0"/>
              <a:t>digitalWrite</a:t>
            </a:r>
            <a:r>
              <a:rPr lang="en-US" altLang="ko-KR" sz="1400" dirty="0" smtClean="0"/>
              <a:t>(2, LOW);          // Right LED off</a:t>
            </a:r>
          </a:p>
          <a:p>
            <a:r>
              <a:rPr lang="en-US" altLang="ko-KR" sz="1400" dirty="0" smtClean="0"/>
              <a:t>  }</a:t>
            </a:r>
          </a:p>
          <a:p>
            <a:r>
              <a:rPr lang="en-US" altLang="ko-KR" sz="1400" dirty="0" smtClean="0"/>
              <a:t>  if((</a:t>
            </a:r>
            <a:r>
              <a:rPr lang="en-US" altLang="ko-KR" sz="1400" dirty="0" err="1" smtClean="0"/>
              <a:t>wLeft</a:t>
            </a:r>
            <a:r>
              <a:rPr lang="en-US" altLang="ko-KR" sz="1400" dirty="0" smtClean="0"/>
              <a:t> == 0) &amp;&amp; (</a:t>
            </a:r>
            <a:r>
              <a:rPr lang="en-US" altLang="ko-KR" sz="1400" dirty="0" err="1" smtClean="0"/>
              <a:t>wRight</a:t>
            </a:r>
            <a:r>
              <a:rPr lang="en-US" altLang="ko-KR" sz="1400" dirty="0" smtClean="0"/>
              <a:t> == 0))   // If both whiskers contact</a:t>
            </a:r>
          </a:p>
          <a:p>
            <a:r>
              <a:rPr lang="en-US" altLang="ko-KR" sz="1400" dirty="0" smtClean="0"/>
              <a:t>  {    backward(1000);                 // Back up 1 second</a:t>
            </a:r>
          </a:p>
          <a:p>
            <a:r>
              <a:rPr lang="en-US" altLang="ko-KR" sz="1400" dirty="0" smtClean="0"/>
              <a:t>    </a:t>
            </a:r>
            <a:r>
              <a:rPr lang="en-US" altLang="ko-KR" sz="1400" dirty="0" err="1" smtClean="0"/>
              <a:t>turnLeft</a:t>
            </a:r>
            <a:r>
              <a:rPr lang="en-US" altLang="ko-KR" sz="1400" dirty="0" smtClean="0"/>
              <a:t>(800);                    // Turn left about 120 degrees</a:t>
            </a:r>
          </a:p>
          <a:p>
            <a:r>
              <a:rPr lang="en-US" altLang="ko-KR" sz="1400" dirty="0" smtClean="0"/>
              <a:t>  }</a:t>
            </a:r>
          </a:p>
          <a:p>
            <a:r>
              <a:rPr lang="en-US" altLang="ko-KR" sz="1400" dirty="0" smtClean="0"/>
              <a:t>  else if(</a:t>
            </a:r>
            <a:r>
              <a:rPr lang="en-US" altLang="ko-KR" sz="1400" dirty="0" err="1" smtClean="0"/>
              <a:t>wLeft</a:t>
            </a:r>
            <a:r>
              <a:rPr lang="en-US" altLang="ko-KR" sz="1400" dirty="0" smtClean="0"/>
              <a:t> == 0)                // If only left whisker contact</a:t>
            </a:r>
          </a:p>
          <a:p>
            <a:r>
              <a:rPr lang="en-US" altLang="ko-KR" sz="1400" dirty="0" smtClean="0"/>
              <a:t>  {    backward(1000);                // Back up 1 second</a:t>
            </a:r>
          </a:p>
          <a:p>
            <a:r>
              <a:rPr lang="en-US" altLang="ko-KR" sz="1400" dirty="0" smtClean="0"/>
              <a:t>       </a:t>
            </a:r>
            <a:r>
              <a:rPr lang="en-US" altLang="ko-KR" sz="1400" dirty="0" err="1" smtClean="0"/>
              <a:t>turnRight</a:t>
            </a:r>
            <a:r>
              <a:rPr lang="en-US" altLang="ko-KR" sz="1400" dirty="0" smtClean="0"/>
              <a:t>(400);                  // Turn right about 60 degrees</a:t>
            </a:r>
          </a:p>
          <a:p>
            <a:r>
              <a:rPr lang="en-US" altLang="ko-KR" sz="1400" dirty="0" smtClean="0"/>
              <a:t>  }</a:t>
            </a:r>
          </a:p>
          <a:p>
            <a:r>
              <a:rPr lang="en-US" altLang="ko-KR" sz="1400" dirty="0" smtClean="0"/>
              <a:t>  else if(</a:t>
            </a:r>
            <a:r>
              <a:rPr lang="en-US" altLang="ko-KR" sz="1400" dirty="0" err="1" smtClean="0"/>
              <a:t>wRight</a:t>
            </a:r>
            <a:r>
              <a:rPr lang="en-US" altLang="ko-KR" sz="1400" dirty="0" smtClean="0"/>
              <a:t> == 0)              // If only right whisker contact</a:t>
            </a:r>
          </a:p>
          <a:p>
            <a:r>
              <a:rPr lang="en-US" altLang="ko-KR" sz="1400" dirty="0" smtClean="0"/>
              <a:t>  {    backward(1000);                // Back up 1 second</a:t>
            </a:r>
          </a:p>
          <a:p>
            <a:r>
              <a:rPr lang="en-US" altLang="ko-KR" sz="1400" dirty="0" smtClean="0"/>
              <a:t>       </a:t>
            </a:r>
            <a:r>
              <a:rPr lang="en-US" altLang="ko-KR" sz="1400" dirty="0" err="1" smtClean="0"/>
              <a:t>turnLeft</a:t>
            </a:r>
            <a:r>
              <a:rPr lang="en-US" altLang="ko-KR" sz="1400" dirty="0" smtClean="0"/>
              <a:t>(400);                   // Turn left about 60 degrees</a:t>
            </a:r>
          </a:p>
          <a:p>
            <a:r>
              <a:rPr lang="en-US" altLang="ko-KR" sz="1400" dirty="0" smtClean="0"/>
              <a:t>  }</a:t>
            </a:r>
          </a:p>
          <a:p>
            <a:r>
              <a:rPr lang="en-US" altLang="ko-KR" sz="1400" dirty="0" smtClean="0"/>
              <a:t>  else                              // Otherwise, no whisker contact</a:t>
            </a:r>
          </a:p>
          <a:p>
            <a:r>
              <a:rPr lang="en-US" altLang="ko-KR" sz="1400" dirty="0" smtClean="0"/>
              <a:t>  {    forward(20);                    // Forward 1/50 of a second</a:t>
            </a:r>
          </a:p>
          <a:p>
            <a:r>
              <a:rPr lang="en-US" altLang="ko-KR" sz="1400" dirty="0" smtClean="0"/>
              <a:t>  }</a:t>
            </a:r>
          </a:p>
          <a:p>
            <a:r>
              <a:rPr lang="en-US" altLang="ko-KR" sz="1400" dirty="0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83568" y="764704"/>
            <a:ext cx="770485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void forward(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time)               // Forward function</a:t>
            </a:r>
          </a:p>
          <a:p>
            <a:r>
              <a:rPr lang="en-US" altLang="ko-KR" sz="1400" dirty="0" smtClean="0"/>
              <a:t>{ </a:t>
            </a:r>
            <a:r>
              <a:rPr lang="en-US" altLang="ko-KR" sz="1400" dirty="0" err="1" smtClean="0"/>
              <a:t>servoLeft.writeMicroseconds</a:t>
            </a:r>
            <a:r>
              <a:rPr lang="en-US" altLang="ko-KR" sz="1400" dirty="0" smtClean="0"/>
              <a:t>(1700); // Left wheel counterclockwise</a:t>
            </a:r>
          </a:p>
          <a:p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servoRight.writeMicroseconds</a:t>
            </a:r>
            <a:r>
              <a:rPr lang="en-US" altLang="ko-KR" sz="1400" dirty="0" smtClean="0"/>
              <a:t>(1300);  // Right wheel clockwise</a:t>
            </a:r>
          </a:p>
          <a:p>
            <a:r>
              <a:rPr lang="en-US" altLang="ko-KR" sz="1400" dirty="0" smtClean="0"/>
              <a:t>  delay(time);                        // Maneuver for time ms</a:t>
            </a:r>
          </a:p>
          <a:p>
            <a:r>
              <a:rPr lang="en-US" altLang="ko-KR" sz="1400" dirty="0" smtClean="0"/>
              <a:t>}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void </a:t>
            </a:r>
            <a:r>
              <a:rPr lang="en-US" altLang="ko-KR" sz="1400" dirty="0" err="1" smtClean="0"/>
              <a:t>turnLeft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time)                      // Left turn function</a:t>
            </a:r>
          </a:p>
          <a:p>
            <a:r>
              <a:rPr lang="en-US" altLang="ko-KR" sz="1400" dirty="0" smtClean="0"/>
              <a:t>{ </a:t>
            </a:r>
            <a:r>
              <a:rPr lang="en-US" altLang="ko-KR" sz="1400" dirty="0" err="1" smtClean="0"/>
              <a:t>servoLeft.writeMicroseconds</a:t>
            </a:r>
            <a:r>
              <a:rPr lang="en-US" altLang="ko-KR" sz="1400" dirty="0" smtClean="0"/>
              <a:t>(1300);     // Left wheel clockwise</a:t>
            </a:r>
          </a:p>
          <a:p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servoRight.writeMicroseconds</a:t>
            </a:r>
            <a:r>
              <a:rPr lang="en-US" altLang="ko-KR" sz="1400" dirty="0" smtClean="0"/>
              <a:t>(1300);    // Right wheel clockwise</a:t>
            </a:r>
          </a:p>
          <a:p>
            <a:r>
              <a:rPr lang="en-US" altLang="ko-KR" sz="1400" dirty="0" smtClean="0"/>
              <a:t>  delay(time);                            // Maneuver for time ms</a:t>
            </a:r>
          </a:p>
          <a:p>
            <a:r>
              <a:rPr lang="en-US" altLang="ko-KR" sz="1400" dirty="0" smtClean="0"/>
              <a:t>}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void </a:t>
            </a:r>
            <a:r>
              <a:rPr lang="en-US" altLang="ko-KR" sz="1400" dirty="0" err="1" smtClean="0"/>
              <a:t>turnRight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time)                // Right turn function</a:t>
            </a:r>
          </a:p>
          <a:p>
            <a:r>
              <a:rPr lang="en-US" altLang="ko-KR" sz="1400" dirty="0" smtClean="0"/>
              <a:t>{  </a:t>
            </a:r>
            <a:r>
              <a:rPr lang="en-US" altLang="ko-KR" sz="1400" dirty="0" err="1" smtClean="0"/>
              <a:t>servoLeft.writeMicroseconds</a:t>
            </a:r>
            <a:r>
              <a:rPr lang="en-US" altLang="ko-KR" sz="1400" dirty="0" smtClean="0"/>
              <a:t>(1700);    // Left wheel counterclockwise</a:t>
            </a:r>
          </a:p>
          <a:p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servoRight.writeMicroseconds</a:t>
            </a:r>
            <a:r>
              <a:rPr lang="en-US" altLang="ko-KR" sz="1400" dirty="0" smtClean="0"/>
              <a:t>(1700);    // Right wheel counterclockwise</a:t>
            </a:r>
          </a:p>
          <a:p>
            <a:r>
              <a:rPr lang="en-US" altLang="ko-KR" sz="1400" dirty="0" smtClean="0"/>
              <a:t>  delay(time);                          // Maneuver for time ms</a:t>
            </a:r>
          </a:p>
          <a:p>
            <a:r>
              <a:rPr lang="en-US" altLang="ko-KR" sz="1400" dirty="0" smtClean="0"/>
              <a:t>}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void backward(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time)                 // Backward function</a:t>
            </a:r>
          </a:p>
          <a:p>
            <a:r>
              <a:rPr lang="en-US" altLang="ko-KR" sz="1400" dirty="0" smtClean="0"/>
              <a:t>{  </a:t>
            </a:r>
            <a:r>
              <a:rPr lang="en-US" altLang="ko-KR" sz="1400" dirty="0" err="1" smtClean="0"/>
              <a:t>servoLeft.writeMicroseconds</a:t>
            </a:r>
            <a:r>
              <a:rPr lang="en-US" altLang="ko-KR" sz="1400" dirty="0" smtClean="0"/>
              <a:t>(1300);   // Left wheel clockwise</a:t>
            </a:r>
          </a:p>
          <a:p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servoRight.writeMicroseconds</a:t>
            </a:r>
            <a:r>
              <a:rPr lang="en-US" altLang="ko-KR" sz="1400" dirty="0" smtClean="0"/>
              <a:t>(1700);  // Right wheel counterclockwise</a:t>
            </a:r>
          </a:p>
          <a:p>
            <a:r>
              <a:rPr lang="en-US" altLang="ko-KR" sz="1400" dirty="0" smtClean="0"/>
              <a:t>  delay(time);                         // Maneuver for time ms</a:t>
            </a:r>
          </a:p>
          <a:p>
            <a:r>
              <a:rPr lang="en-US" altLang="ko-KR" sz="1400" dirty="0" smtClean="0"/>
              <a:t>}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602128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1.3 </a:t>
            </a:r>
            <a:r>
              <a:rPr lang="ko-KR" altLang="en-US" dirty="0" smtClean="0"/>
              <a:t>새로운 주행 동작들</a:t>
            </a:r>
            <a:r>
              <a:rPr lang="en-US" altLang="ko-KR" dirty="0" smtClean="0"/>
              <a:t>!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ABOT</a:t>
            </a:r>
            <a:r>
              <a:rPr lang="ko-KR" altLang="en-US" dirty="0" smtClean="0"/>
              <a:t>이 한 점에서 정사각형 주행후 출발점으로 돌아오도록 해보자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추가로 </a:t>
            </a:r>
            <a:r>
              <a:rPr lang="en-US" altLang="ko-KR" dirty="0" smtClean="0">
                <a:sym typeface="Wingdings" pitchFamily="2" charset="2"/>
              </a:rPr>
              <a:t>D </a:t>
            </a:r>
            <a:r>
              <a:rPr lang="ko-KR" altLang="en-US" dirty="0" smtClean="0">
                <a:sym typeface="Wingdings" pitchFamily="2" charset="2"/>
              </a:rPr>
              <a:t>주행</a:t>
            </a:r>
            <a:r>
              <a:rPr lang="en-US" altLang="ko-KR" dirty="0" smtClean="0">
                <a:sym typeface="Wingdings" pitchFamily="2" charset="2"/>
              </a:rPr>
              <a:t>, P </a:t>
            </a:r>
            <a:r>
              <a:rPr lang="ko-KR" altLang="en-US" dirty="0" smtClean="0">
                <a:sym typeface="Wingdings" pitchFamily="2" charset="2"/>
              </a:rPr>
              <a:t>주행을 해보자</a:t>
            </a:r>
            <a:r>
              <a:rPr lang="en-US" altLang="ko-KR" dirty="0" smtClean="0">
                <a:sym typeface="Wingdings" pitchFamily="2" charset="2"/>
              </a:rPr>
              <a:t>.</a:t>
            </a:r>
            <a:br>
              <a:rPr lang="en-US" altLang="ko-KR" dirty="0" smtClean="0">
                <a:sym typeface="Wingdings" pitchFamily="2" charset="2"/>
              </a:rPr>
            </a:b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원형</a:t>
            </a:r>
            <a:r>
              <a:rPr lang="en-US" altLang="ko-KR" dirty="0" smtClean="0">
                <a:sym typeface="Wingdings" pitchFamily="2" charset="2"/>
              </a:rPr>
              <a:t>, </a:t>
            </a:r>
            <a:r>
              <a:rPr lang="ko-KR" altLang="en-US" dirty="0" smtClean="0">
                <a:sym typeface="Wingdings" pitchFamily="2" charset="2"/>
              </a:rPr>
              <a:t>삼각형 주행으로 반복해보자</a:t>
            </a:r>
            <a:r>
              <a:rPr lang="en-US" altLang="ko-KR" dirty="0" smtClean="0">
                <a:sym typeface="Wingdings" pitchFamily="2" charset="2"/>
              </a:rPr>
              <a:t>.</a:t>
            </a:r>
            <a:br>
              <a:rPr lang="en-US" altLang="ko-KR" dirty="0" smtClean="0">
                <a:sym typeface="Wingdings" pitchFamily="2" charset="2"/>
              </a:rPr>
            </a:br>
            <a:r>
              <a:rPr lang="en-US" altLang="ko-KR" dirty="0" smtClean="0">
                <a:sym typeface="Wingdings" pitchFamily="2" charset="2"/>
              </a:rPr>
              <a:t> U</a:t>
            </a:r>
            <a:r>
              <a:rPr lang="ko-KR" altLang="en-US" dirty="0" smtClean="0">
                <a:sym typeface="Wingdings" pitchFamily="2" charset="2"/>
              </a:rPr>
              <a:t>턴 주행해보자</a:t>
            </a:r>
            <a:r>
              <a:rPr lang="en-US" altLang="ko-KR" dirty="0" smtClean="0">
                <a:sym typeface="Wingdings" pitchFamily="2" charset="2"/>
              </a:rPr>
              <a:t>!</a:t>
            </a:r>
          </a:p>
          <a:p>
            <a:r>
              <a:rPr lang="ko-KR" altLang="en-US" dirty="0" smtClean="0">
                <a:sym typeface="Wingdings" pitchFamily="2" charset="2"/>
              </a:rPr>
              <a:t>촉각 주행에서 모서리를 탈출하는 프로그램을 해보자</a:t>
            </a:r>
            <a:r>
              <a:rPr lang="en-US" altLang="ko-KR" dirty="0" smtClean="0">
                <a:sym typeface="Wingdings" pitchFamily="2" charset="2"/>
              </a:rPr>
              <a:t>..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II-2. </a:t>
            </a:r>
            <a:r>
              <a:rPr lang="ko-KR" altLang="en-US" dirty="0" smtClean="0"/>
              <a:t>광 수신센서로 주행하기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altLang="ko-KR" dirty="0" smtClean="0"/>
              <a:t>2.1 </a:t>
            </a:r>
            <a:r>
              <a:rPr lang="ko-KR" altLang="en-US" dirty="0" smtClean="0"/>
              <a:t>무엇을 배울까요</a:t>
            </a:r>
            <a:r>
              <a:rPr lang="en-US" altLang="ko-KR" dirty="0" smtClean="0"/>
              <a:t>?</a:t>
            </a:r>
          </a:p>
          <a:p>
            <a:pPr marL="514350" indent="-514350">
              <a:buNone/>
            </a:pPr>
            <a:r>
              <a:rPr lang="en-US" altLang="ko-KR" dirty="0" smtClean="0"/>
              <a:t>2.2 ABOT </a:t>
            </a:r>
            <a:r>
              <a:rPr lang="ko-KR" altLang="en-US" dirty="0" smtClean="0"/>
              <a:t>테스트 동작들 따라하기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   - </a:t>
            </a:r>
            <a:r>
              <a:rPr lang="ko-KR" altLang="en-US" dirty="0" smtClean="0"/>
              <a:t>전자회로 구성하기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   - </a:t>
            </a:r>
            <a:r>
              <a:rPr lang="ko-KR" altLang="en-US" dirty="0" smtClean="0"/>
              <a:t>스케치 </a:t>
            </a:r>
            <a:r>
              <a:rPr lang="en-US" altLang="ko-KR" dirty="0" smtClean="0"/>
              <a:t>(</a:t>
            </a:r>
            <a:r>
              <a:rPr lang="ko-KR" altLang="en-US" dirty="0" smtClean="0"/>
              <a:t>또는 프로그래밍</a:t>
            </a:r>
            <a:r>
              <a:rPr lang="en-US" altLang="ko-KR" dirty="0" smtClean="0"/>
              <a:t>)</a:t>
            </a:r>
          </a:p>
          <a:p>
            <a:pPr marL="514350" indent="-514350">
              <a:buNone/>
            </a:pPr>
            <a:r>
              <a:rPr lang="en-US" altLang="ko-KR" dirty="0" smtClean="0"/>
              <a:t>2.3 </a:t>
            </a:r>
            <a:r>
              <a:rPr lang="ko-KR" altLang="en-US" dirty="0" smtClean="0"/>
              <a:t>새로운 주행동작들을 해보자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2.1 </a:t>
            </a:r>
            <a:r>
              <a:rPr lang="ko-KR" altLang="en-US" dirty="0" smtClean="0"/>
              <a:t>무엇을 배울까요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포토트랜지스터가 무엇일까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850nm </a:t>
            </a:r>
            <a:r>
              <a:rPr lang="ko-KR" altLang="en-US" dirty="0" smtClean="0"/>
              <a:t>적외선 빛을 수신</a:t>
            </a:r>
            <a:r>
              <a:rPr lang="en-US" altLang="ko-KR" dirty="0" smtClean="0"/>
              <a:t>(</a:t>
            </a:r>
            <a:r>
              <a:rPr lang="ko-KR" altLang="en-US" dirty="0" smtClean="0"/>
              <a:t>감지</a:t>
            </a:r>
            <a:r>
              <a:rPr lang="en-US" altLang="ko-KR" dirty="0" smtClean="0"/>
              <a:t>)</a:t>
            </a:r>
            <a:r>
              <a:rPr lang="ko-KR" altLang="en-US" dirty="0" smtClean="0"/>
              <a:t>해보기</a:t>
            </a:r>
            <a:endParaRPr lang="en-US" altLang="ko-KR" dirty="0" smtClean="0"/>
          </a:p>
          <a:p>
            <a:r>
              <a:rPr lang="ko-KR" altLang="en-US" dirty="0" smtClean="0"/>
              <a:t>감지되는 빛의 세기를 전압의 크기로 바꾸어 출력해보기</a:t>
            </a:r>
            <a:endParaRPr lang="en-US" altLang="ko-KR" dirty="0" smtClean="0"/>
          </a:p>
          <a:p>
            <a:r>
              <a:rPr lang="ko-KR" altLang="en-US" dirty="0" smtClean="0"/>
              <a:t>밝은 곳과 어두운 곳에서 각각 빛의 변화를 감지해보기</a:t>
            </a:r>
            <a:endParaRPr lang="en-US" altLang="ko-KR" dirty="0" smtClean="0"/>
          </a:p>
          <a:p>
            <a:r>
              <a:rPr lang="en-US" altLang="ko-KR" dirty="0" smtClean="0"/>
              <a:t>ABOT</a:t>
            </a:r>
            <a:r>
              <a:rPr lang="ko-KR" altLang="en-US" dirty="0" smtClean="0"/>
              <a:t>이 랜턴 빛을 따라가도록 해보기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2.2.1 </a:t>
            </a:r>
            <a:r>
              <a:rPr lang="ko-KR" altLang="en-US" dirty="0" smtClean="0"/>
              <a:t>포토트랜지스터 사용법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lang="ko-KR" altLang="en-US" dirty="0" smtClean="0"/>
              <a:t>포토트랜지스터</a:t>
            </a:r>
            <a:r>
              <a:rPr lang="en-US" altLang="ko-KR" dirty="0" smtClean="0"/>
              <a:t>: </a:t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b="1" dirty="0" smtClean="0">
                <a:solidFill>
                  <a:srgbClr val="0070C0"/>
                </a:solidFill>
              </a:rPr>
              <a:t>빛의 세기</a:t>
            </a:r>
            <a:r>
              <a:rPr lang="en-US" altLang="ko-KR" b="1" dirty="0" smtClean="0">
                <a:solidFill>
                  <a:srgbClr val="0070C0"/>
                </a:solidFill>
                <a:sym typeface="Wingdings" pitchFamily="2" charset="2"/>
              </a:rPr>
              <a:t></a:t>
            </a:r>
            <a:r>
              <a:rPr lang="ko-KR" altLang="en-US" b="1" dirty="0" smtClean="0">
                <a:solidFill>
                  <a:srgbClr val="0070C0"/>
                </a:solidFill>
                <a:sym typeface="Wingdings" pitchFamily="2" charset="2"/>
              </a:rPr>
              <a:t>전류의 세기</a:t>
            </a:r>
            <a:r>
              <a:rPr lang="en-US" altLang="ko-KR" b="1" dirty="0" smtClean="0">
                <a:solidFill>
                  <a:srgbClr val="0070C0"/>
                </a:solidFill>
                <a:sym typeface="Wingdings" pitchFamily="2" charset="2"/>
              </a:rPr>
              <a:t></a:t>
            </a:r>
            <a:r>
              <a:rPr lang="ko-KR" altLang="en-US" b="1" dirty="0" smtClean="0">
                <a:solidFill>
                  <a:srgbClr val="0070C0"/>
                </a:solidFill>
                <a:sym typeface="Wingdings" pitchFamily="2" charset="2"/>
              </a:rPr>
              <a:t>전압의 크기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649" name="_x64095304" descr="EMB000009b01c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24944"/>
            <a:ext cx="5904656" cy="3108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2.2.2 </a:t>
            </a:r>
            <a:r>
              <a:rPr lang="ko-KR" altLang="en-US" dirty="0" smtClean="0"/>
              <a:t>아날로그 입력으로 빛 감지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26</a:t>
            </a:fld>
            <a:endParaRPr lang="ko-KR" altLang="en-US"/>
          </a:p>
        </p:txBody>
      </p:sp>
      <p:pic>
        <p:nvPicPr>
          <p:cNvPr id="56322" name="Picture 2" descr="E:\fribot_img\FBARDUINO\IMG_114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3528392" cy="2646294"/>
          </a:xfrm>
          <a:prstGeom prst="rect">
            <a:avLst/>
          </a:prstGeom>
          <a:noFill/>
        </p:spPr>
      </p:pic>
      <p:pic>
        <p:nvPicPr>
          <p:cNvPr id="17409" name="_x34018752" descr="EMB00000a1c13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3898900" cy="266541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27784" y="378904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P4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2612" y="2708920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A3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314096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5V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8492" y="321297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GND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126876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Phototransistor</a:t>
            </a:r>
            <a:endParaRPr lang="ko-KR" altLang="en-US" sz="1400" b="1" dirty="0"/>
          </a:p>
        </p:txBody>
      </p:sp>
      <p:cxnSp>
        <p:nvCxnSpPr>
          <p:cNvPr id="14" name="직선 화살표 연결선 13"/>
          <p:cNvCxnSpPr>
            <a:stCxn id="13" idx="2"/>
          </p:cNvCxnSpPr>
          <p:nvPr/>
        </p:nvCxnSpPr>
        <p:spPr>
          <a:xfrm>
            <a:off x="1763688" y="1576537"/>
            <a:ext cx="576064" cy="4843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95736" y="292494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Piezo Speaker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내용 개체 틀 2"/>
          <p:cNvSpPr>
            <a:spLocks noGrp="1"/>
          </p:cNvSpPr>
          <p:nvPr>
            <p:ph idx="1"/>
          </p:nvPr>
        </p:nvSpPr>
        <p:spPr>
          <a:xfrm>
            <a:off x="611560" y="4581128"/>
            <a:ext cx="8003232" cy="1739552"/>
          </a:xfrm>
        </p:spPr>
        <p:txBody>
          <a:bodyPr>
            <a:normAutofit/>
          </a:bodyPr>
          <a:lstStyle/>
          <a:p>
            <a:r>
              <a:rPr lang="ko-KR" altLang="en-US" sz="2400" dirty="0" smtClean="0"/>
              <a:t>옴의 법칙</a:t>
            </a:r>
            <a:r>
              <a:rPr lang="en-US" altLang="ko-KR" sz="2400" dirty="0" smtClean="0"/>
              <a:t>: V=IR  ,  V</a:t>
            </a:r>
            <a:r>
              <a:rPr lang="en-US" altLang="ko-KR" sz="2400" baseline="-25000" dirty="0" smtClean="0"/>
              <a:t>A3</a:t>
            </a:r>
            <a:r>
              <a:rPr lang="en-US" altLang="ko-KR" sz="2400" dirty="0" smtClean="0"/>
              <a:t>= I x 2k</a:t>
            </a:r>
            <a:r>
              <a:rPr lang="el-GR" altLang="ko-KR" sz="2400" dirty="0" smtClean="0"/>
              <a:t>Ω</a:t>
            </a:r>
            <a:endParaRPr lang="en-US" altLang="ko-KR" sz="2400" dirty="0" smtClean="0"/>
          </a:p>
          <a:p>
            <a:r>
              <a:rPr lang="ko-KR" altLang="en-US" sz="2400" dirty="0" smtClean="0"/>
              <a:t>전류</a:t>
            </a:r>
            <a:r>
              <a:rPr lang="en-US" altLang="ko-KR" sz="2400" dirty="0" smtClean="0"/>
              <a:t> I</a:t>
            </a:r>
            <a:r>
              <a:rPr lang="ko-KR" altLang="en-US" sz="2400" dirty="0" smtClean="0"/>
              <a:t>는 포토트랜지스터를 통과하는 전류</a:t>
            </a:r>
            <a:endParaRPr lang="en-US" altLang="ko-KR" sz="2400" dirty="0" smtClean="0"/>
          </a:p>
          <a:p>
            <a:r>
              <a:rPr lang="ko-KR" altLang="en-US" sz="2400" dirty="0" smtClean="0"/>
              <a:t>포토트랜지스터는 빛이 많으면 전류를 많이 흘리고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빛이 적으면 전류를 적게 흘리는 성질이 있음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pic>
        <p:nvPicPr>
          <p:cNvPr id="16" name="_x106792336" descr="EMB00000a1c13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916832"/>
            <a:ext cx="1777090" cy="2287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analogRead( )</a:t>
            </a:r>
            <a:r>
              <a:rPr lang="ko-KR" altLang="en-US" dirty="0" smtClean="0"/>
              <a:t>함수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0070C0"/>
                </a:solidFill>
              </a:rPr>
              <a:t>analogRead() </a:t>
            </a:r>
            <a:r>
              <a:rPr lang="en-US" altLang="ko-KR" dirty="0" smtClean="0">
                <a:solidFill>
                  <a:srgbClr val="0070C0"/>
                </a:solidFill>
              </a:rPr>
              <a:t>: </a:t>
            </a:r>
            <a:r>
              <a:rPr lang="ko-KR" altLang="en-US" dirty="0" smtClean="0">
                <a:solidFill>
                  <a:srgbClr val="0070C0"/>
                </a:solidFill>
              </a:rPr>
              <a:t>아날로그 입력 값을 </a:t>
            </a:r>
            <a:r>
              <a:rPr lang="en-US" altLang="ko-KR" dirty="0" smtClean="0">
                <a:solidFill>
                  <a:srgbClr val="0070C0"/>
                </a:solidFill>
              </a:rPr>
              <a:t>0~1023</a:t>
            </a:r>
            <a:r>
              <a:rPr lang="ko-KR" altLang="en-US" dirty="0" smtClean="0">
                <a:solidFill>
                  <a:srgbClr val="0070C0"/>
                </a:solidFill>
              </a:rPr>
              <a:t>까지의 디지털 값으로 변환 함수</a:t>
            </a:r>
            <a:r>
              <a:rPr lang="en-US" altLang="ko-KR" dirty="0" smtClean="0">
                <a:solidFill>
                  <a:srgbClr val="0070C0"/>
                </a:solidFill>
              </a:rPr>
              <a:t> </a:t>
            </a:r>
            <a:endParaRPr lang="ko-KR" altLang="en-US" dirty="0" smtClean="0">
              <a:solidFill>
                <a:srgbClr val="0070C0"/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203848" y="3501008"/>
            <a:ext cx="1728192" cy="14401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analogRead()</a:t>
            </a:r>
            <a:endParaRPr lang="ko-KR" altLang="en-US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2483768" y="3861048"/>
            <a:ext cx="720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483768" y="4581128"/>
            <a:ext cx="720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4932040" y="3861048"/>
            <a:ext cx="720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4932040" y="4581128"/>
            <a:ext cx="720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79712" y="364502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5V</a:t>
            </a:r>
            <a:endParaRPr lang="ko-KR" alt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79712" y="436510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0V</a:t>
            </a:r>
            <a:endParaRPr lang="ko-KR" alt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07540" y="439281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0</a:t>
            </a:r>
            <a:endParaRPr lang="ko-KR" alt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96418" y="364502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1023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2.2.3 </a:t>
            </a:r>
            <a:r>
              <a:rPr lang="ko-KR" altLang="en-US" dirty="0" smtClean="0"/>
              <a:t>포토</a:t>
            </a:r>
            <a:r>
              <a:rPr lang="en-US" altLang="ko-KR" dirty="0" smtClean="0"/>
              <a:t>Tr. </a:t>
            </a:r>
            <a:r>
              <a:rPr lang="ko-KR" altLang="en-US" dirty="0" smtClean="0"/>
              <a:t>수신 광을 전압으로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95536" y="1556792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void setup()                 // Built-in initialization block</a:t>
            </a:r>
          </a:p>
          <a:p>
            <a:r>
              <a:rPr lang="en-US" altLang="ko-KR" dirty="0" smtClean="0"/>
              <a:t>{</a:t>
            </a:r>
          </a:p>
          <a:p>
            <a:r>
              <a:rPr lang="en-US" altLang="ko-KR" dirty="0" smtClean="0"/>
              <a:t>  </a:t>
            </a:r>
            <a:r>
              <a:rPr lang="en-US" altLang="ko-KR" dirty="0" err="1" smtClean="0"/>
              <a:t>Serial.begin</a:t>
            </a:r>
            <a:r>
              <a:rPr lang="en-US" altLang="ko-KR" dirty="0" smtClean="0"/>
              <a:t>(9600);        // Set data rate to 9600 bps</a:t>
            </a:r>
          </a:p>
          <a:p>
            <a:r>
              <a:rPr lang="en-US" altLang="ko-KR" dirty="0" smtClean="0"/>
              <a:t>}</a:t>
            </a:r>
          </a:p>
          <a:p>
            <a:r>
              <a:rPr lang="en-US" altLang="ko-KR" dirty="0" smtClean="0"/>
              <a:t>void loop()                     // Main loop auto-repeats</a:t>
            </a:r>
          </a:p>
          <a:p>
            <a:r>
              <a:rPr lang="en-US" altLang="ko-KR" dirty="0" smtClean="0"/>
              <a:t>{</a:t>
            </a:r>
          </a:p>
          <a:p>
            <a:r>
              <a:rPr lang="en-US" altLang="ko-KR" dirty="0" smtClean="0"/>
              <a:t>  </a:t>
            </a:r>
            <a:r>
              <a:rPr lang="en-US" altLang="ko-KR" dirty="0" err="1" smtClean="0"/>
              <a:t>Serial.print</a:t>
            </a:r>
            <a:r>
              <a:rPr lang="en-US" altLang="ko-KR" dirty="0" smtClean="0"/>
              <a:t>("A3 = ");          // Display "A3 = "</a:t>
            </a:r>
          </a:p>
          <a:p>
            <a:r>
              <a:rPr lang="en-US" altLang="ko-KR" dirty="0" smtClean="0"/>
              <a:t>  </a:t>
            </a:r>
            <a:r>
              <a:rPr lang="en-US" altLang="ko-KR" dirty="0" err="1" smtClean="0"/>
              <a:t>Serial.print</a:t>
            </a:r>
            <a:r>
              <a:rPr lang="en-US" altLang="ko-KR" dirty="0" smtClean="0"/>
              <a:t>(volts(A3));         // Display measured A3 volts</a:t>
            </a:r>
          </a:p>
          <a:p>
            <a:r>
              <a:rPr lang="en-US" altLang="ko-KR" dirty="0" smtClean="0"/>
              <a:t>  </a:t>
            </a:r>
            <a:r>
              <a:rPr lang="en-US" altLang="ko-KR" dirty="0" err="1" smtClean="0"/>
              <a:t>Serial.println</a:t>
            </a:r>
            <a:r>
              <a:rPr lang="en-US" altLang="ko-KR" dirty="0" smtClean="0"/>
              <a:t>(" volts");      // Display " volts" &amp; newline</a:t>
            </a:r>
          </a:p>
          <a:p>
            <a:r>
              <a:rPr lang="en-US" altLang="ko-KR" dirty="0" smtClean="0"/>
              <a:t>  delay(1000);                   // Delay for 1 second</a:t>
            </a:r>
          </a:p>
          <a:p>
            <a:r>
              <a:rPr lang="en-US" altLang="ko-KR" dirty="0" smtClean="0"/>
              <a:t>}</a:t>
            </a:r>
          </a:p>
          <a:p>
            <a:r>
              <a:rPr lang="en-US" altLang="ko-KR" dirty="0" smtClean="0"/>
              <a:t>                               </a:t>
            </a:r>
          </a:p>
          <a:p>
            <a:r>
              <a:rPr lang="en-US" altLang="ko-KR" dirty="0" smtClean="0"/>
              <a:t>float volts(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adPin</a:t>
            </a:r>
            <a:r>
              <a:rPr lang="en-US" altLang="ko-KR" dirty="0" smtClean="0"/>
              <a:t>)  //Measures volts at </a:t>
            </a:r>
            <a:r>
              <a:rPr lang="en-US" altLang="ko-KR" dirty="0" err="1" smtClean="0"/>
              <a:t>adPin</a:t>
            </a:r>
            <a:r>
              <a:rPr lang="en-US" altLang="ko-KR" dirty="0" smtClean="0"/>
              <a:t>, Returns floating point voltage</a:t>
            </a:r>
          </a:p>
          <a:p>
            <a:r>
              <a:rPr lang="en-US" altLang="ko-KR" dirty="0" smtClean="0"/>
              <a:t>{ </a:t>
            </a:r>
          </a:p>
          <a:p>
            <a:r>
              <a:rPr lang="en-US" altLang="ko-KR" dirty="0" smtClean="0"/>
              <a:t>  return float(</a:t>
            </a:r>
            <a:r>
              <a:rPr lang="en-US" altLang="ko-KR" b="1" dirty="0" smtClean="0">
                <a:solidFill>
                  <a:srgbClr val="0070C0"/>
                </a:solidFill>
              </a:rPr>
              <a:t>analogRead(</a:t>
            </a:r>
            <a:r>
              <a:rPr lang="en-US" altLang="ko-KR" b="1" dirty="0" err="1" smtClean="0">
                <a:solidFill>
                  <a:srgbClr val="0070C0"/>
                </a:solidFill>
              </a:rPr>
              <a:t>adPin</a:t>
            </a:r>
            <a:r>
              <a:rPr lang="en-US" altLang="ko-KR" dirty="0" smtClean="0"/>
              <a:t>)) * 5.0 / 1024.0;</a:t>
            </a:r>
          </a:p>
          <a:p>
            <a:r>
              <a:rPr lang="en-US" altLang="ko-KR" dirty="0" smtClean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6216" y="602128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6948264" y="1556792"/>
            <a:ext cx="1656184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rgbClr val="0070C0"/>
                </a:solidFill>
              </a:rPr>
              <a:t>포토트랜지스터로 수신되는 광의 세기를 전압의 크기로 하이퍼터미널 화면에 표시할 수 있다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2.2.4 </a:t>
            </a:r>
            <a:r>
              <a:rPr lang="ko-KR" altLang="en-US" dirty="0" smtClean="0"/>
              <a:t>밝은 빛에서 주행 멈추기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5536" y="1412776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#include &lt;</a:t>
            </a:r>
            <a:r>
              <a:rPr lang="en-US" altLang="ko-KR" dirty="0" err="1" smtClean="0"/>
              <a:t>Servo.h</a:t>
            </a:r>
            <a:r>
              <a:rPr lang="en-US" altLang="ko-KR" dirty="0" smtClean="0"/>
              <a:t>&gt;             // Include servo library</a:t>
            </a:r>
          </a:p>
          <a:p>
            <a:r>
              <a:rPr lang="en-US" altLang="ko-KR" dirty="0" smtClean="0"/>
              <a:t>Servo </a:t>
            </a:r>
            <a:r>
              <a:rPr lang="en-US" altLang="ko-KR" dirty="0" err="1" smtClean="0"/>
              <a:t>servoLeft</a:t>
            </a:r>
            <a:r>
              <a:rPr lang="en-US" altLang="ko-KR" dirty="0" smtClean="0"/>
              <a:t>;              // Declare left and right servos</a:t>
            </a:r>
          </a:p>
          <a:p>
            <a:r>
              <a:rPr lang="en-US" altLang="ko-KR" dirty="0" smtClean="0"/>
              <a:t>Servo </a:t>
            </a:r>
            <a:r>
              <a:rPr lang="en-US" altLang="ko-KR" dirty="0" err="1" smtClean="0"/>
              <a:t>servoRight</a:t>
            </a:r>
            <a:r>
              <a:rPr lang="en-US" altLang="ko-KR" dirty="0" smtClean="0"/>
              <a:t>;</a:t>
            </a:r>
          </a:p>
          <a:p>
            <a:r>
              <a:rPr lang="en-US" altLang="ko-KR" dirty="0" smtClean="0"/>
              <a:t>void setup()                  // Built-in initialization block</a:t>
            </a:r>
          </a:p>
          <a:p>
            <a:r>
              <a:rPr lang="en-US" altLang="ko-KR" dirty="0" smtClean="0"/>
              <a:t>{ tone(4, 3000, 1000);           // Play tone for 1 second</a:t>
            </a:r>
          </a:p>
          <a:p>
            <a:r>
              <a:rPr lang="en-US" altLang="ko-KR" dirty="0" smtClean="0"/>
              <a:t>  delay(1000);                   // Delay to finish tone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servoLeft.attach</a:t>
            </a:r>
            <a:r>
              <a:rPr lang="en-US" altLang="ko-KR" dirty="0" smtClean="0"/>
              <a:t>(13);         // Attach left signal to pin 13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servoRight.attach</a:t>
            </a:r>
            <a:r>
              <a:rPr lang="en-US" altLang="ko-KR" dirty="0" smtClean="0"/>
              <a:t>(12);       // Attach right signal to pin 12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servoLeft.writeMicroseconds</a:t>
            </a:r>
            <a:r>
              <a:rPr lang="en-US" altLang="ko-KR" dirty="0" smtClean="0"/>
              <a:t>(1700);    // Full speed forward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servoRight.writeMicroseconds</a:t>
            </a:r>
            <a:r>
              <a:rPr lang="en-US" altLang="ko-KR" dirty="0" smtClean="0"/>
              <a:t>(1300);  }</a:t>
            </a:r>
          </a:p>
          <a:p>
            <a:r>
              <a:rPr lang="en-US" altLang="ko-KR" dirty="0" smtClean="0"/>
              <a:t>void loop()                    // Main loop auto-repeats</a:t>
            </a:r>
          </a:p>
          <a:p>
            <a:r>
              <a:rPr lang="en-US" altLang="ko-KR" dirty="0" smtClean="0"/>
              <a:t>{ </a:t>
            </a:r>
            <a:r>
              <a:rPr lang="en-US" altLang="ko-KR" b="1" dirty="0" smtClean="0">
                <a:solidFill>
                  <a:srgbClr val="0070C0"/>
                </a:solidFill>
              </a:rPr>
              <a:t>if(volts(A3) &gt; 3.5)           </a:t>
            </a:r>
            <a:r>
              <a:rPr lang="en-US" altLang="ko-KR" dirty="0" smtClean="0"/>
              <a:t>// </a:t>
            </a:r>
            <a:r>
              <a:rPr lang="en-US" altLang="ko-KR" b="1" dirty="0" smtClean="0">
                <a:solidFill>
                  <a:srgbClr val="0070C0"/>
                </a:solidFill>
              </a:rPr>
              <a:t>If A3 voltage greater than 3.5</a:t>
            </a:r>
          </a:p>
          <a:p>
            <a:r>
              <a:rPr lang="en-US" altLang="ko-KR" dirty="0" smtClean="0"/>
              <a:t>  { </a:t>
            </a:r>
            <a:r>
              <a:rPr lang="en-US" altLang="ko-KR" dirty="0" err="1" smtClean="0"/>
              <a:t>servoLeft.detach</a:t>
            </a:r>
            <a:r>
              <a:rPr lang="en-US" altLang="ko-KR" dirty="0" smtClean="0"/>
              <a:t>();          // Stop servo signals</a:t>
            </a:r>
          </a:p>
          <a:p>
            <a:r>
              <a:rPr lang="en-US" altLang="ko-KR" dirty="0" smtClean="0"/>
              <a:t>    </a:t>
            </a:r>
            <a:r>
              <a:rPr lang="en-US" altLang="ko-KR" dirty="0" err="1" smtClean="0"/>
              <a:t>servoRight.detach</a:t>
            </a:r>
            <a:r>
              <a:rPr lang="en-US" altLang="ko-KR" dirty="0" smtClean="0"/>
              <a:t>();    }</a:t>
            </a:r>
          </a:p>
          <a:p>
            <a:r>
              <a:rPr lang="en-US" altLang="ko-KR" dirty="0" smtClean="0"/>
              <a:t>}</a:t>
            </a:r>
          </a:p>
          <a:p>
            <a:r>
              <a:rPr lang="en-US" altLang="ko-KR" dirty="0" smtClean="0"/>
              <a:t>float volts(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adPin</a:t>
            </a:r>
            <a:r>
              <a:rPr lang="en-US" altLang="ko-KR" dirty="0" smtClean="0"/>
              <a:t>) // Measures volts at </a:t>
            </a:r>
            <a:r>
              <a:rPr lang="en-US" altLang="ko-KR" dirty="0" err="1" smtClean="0"/>
              <a:t>adPin</a:t>
            </a:r>
            <a:r>
              <a:rPr lang="en-US" altLang="ko-KR" dirty="0" smtClean="0"/>
              <a:t>, Returns floating point voltage</a:t>
            </a:r>
          </a:p>
          <a:p>
            <a:r>
              <a:rPr lang="en-US" altLang="ko-KR" dirty="0" smtClean="0"/>
              <a:t>{  return float(analogRead(</a:t>
            </a:r>
            <a:r>
              <a:rPr lang="en-US" altLang="ko-KR" dirty="0" err="1" smtClean="0"/>
              <a:t>adPin</a:t>
            </a:r>
            <a:r>
              <a:rPr lang="en-US" altLang="ko-KR" dirty="0" smtClean="0"/>
              <a:t>)) * 5.0 / 1024.0;  }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ABOT </a:t>
            </a:r>
            <a:r>
              <a:rPr lang="ko-KR" altLang="en-US" dirty="0" smtClean="0"/>
              <a:t>조립하기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88086184" descr="EMB0000081834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2952328" cy="1468663"/>
          </a:xfrm>
          <a:prstGeom prst="rect">
            <a:avLst/>
          </a:prstGeom>
          <a:noFill/>
        </p:spPr>
      </p:pic>
      <p:pic>
        <p:nvPicPr>
          <p:cNvPr id="7" name="_x88072320" descr="EMB0000081834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12776"/>
            <a:ext cx="3672408" cy="1644120"/>
          </a:xfrm>
          <a:prstGeom prst="rect">
            <a:avLst/>
          </a:prstGeom>
          <a:noFill/>
        </p:spPr>
      </p:pic>
      <p:pic>
        <p:nvPicPr>
          <p:cNvPr id="8" name="_x88067280" descr="EMB00000818343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356992"/>
            <a:ext cx="4176464" cy="2551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2.2.5 </a:t>
            </a:r>
            <a:r>
              <a:rPr lang="ko-KR" altLang="en-US" dirty="0" smtClean="0"/>
              <a:t>광 감지 성능을 더 좋게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347864" y="1268760"/>
            <a:ext cx="54726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void setup()         // Built-in initialization block</a:t>
            </a:r>
          </a:p>
          <a:p>
            <a:r>
              <a:rPr lang="en-US" altLang="ko-KR" sz="1400" dirty="0" smtClean="0"/>
              <a:t>{</a:t>
            </a:r>
          </a:p>
          <a:p>
            <a:r>
              <a:rPr lang="en-US" altLang="ko-KR" sz="1400" dirty="0" smtClean="0"/>
              <a:t>  tone(4, 3000, 1000);      // Play tone for 1 second</a:t>
            </a:r>
          </a:p>
          <a:p>
            <a:r>
              <a:rPr lang="en-US" altLang="ko-KR" sz="1400" dirty="0" smtClean="0"/>
              <a:t>  delay(1000);            // Delay to finish tone</a:t>
            </a:r>
          </a:p>
          <a:p>
            <a:r>
              <a:rPr lang="en-US" altLang="ko-KR" sz="1400" dirty="0" smtClean="0"/>
              <a:t>  </a:t>
            </a:r>
            <a:r>
              <a:rPr lang="en-US" altLang="ko-KR" sz="1400" dirty="0" err="1" smtClean="0"/>
              <a:t>Serial.begin</a:t>
            </a:r>
            <a:r>
              <a:rPr lang="en-US" altLang="ko-KR" sz="1400" dirty="0" smtClean="0"/>
              <a:t>(9600);       // Set data rate to 9600 bps</a:t>
            </a:r>
          </a:p>
          <a:p>
            <a:r>
              <a:rPr lang="en-US" altLang="ko-KR" sz="1400" dirty="0" smtClean="0"/>
              <a:t>}  </a:t>
            </a:r>
          </a:p>
          <a:p>
            <a:r>
              <a:rPr lang="en-US" altLang="ko-KR" sz="1400" dirty="0" smtClean="0"/>
              <a:t>void loop()               // Main loop auto-repeats</a:t>
            </a:r>
          </a:p>
          <a:p>
            <a:r>
              <a:rPr lang="en-US" altLang="ko-KR" sz="1400" dirty="0" smtClean="0"/>
              <a:t>{  long </a:t>
            </a:r>
            <a:r>
              <a:rPr lang="en-US" altLang="ko-KR" sz="1400" dirty="0" err="1" smtClean="0"/>
              <a:t>tLeft</a:t>
            </a:r>
            <a:r>
              <a:rPr lang="en-US" altLang="ko-KR" sz="1400" dirty="0" smtClean="0"/>
              <a:t> = </a:t>
            </a:r>
            <a:r>
              <a:rPr lang="en-US" altLang="ko-KR" sz="1400" dirty="0" err="1" smtClean="0"/>
              <a:t>rcTime</a:t>
            </a:r>
            <a:r>
              <a:rPr lang="en-US" altLang="ko-KR" sz="1400" dirty="0" smtClean="0"/>
              <a:t>(6);        // Left </a:t>
            </a:r>
            <a:r>
              <a:rPr lang="en-US" altLang="ko-KR" sz="1400" dirty="0" err="1" smtClean="0"/>
              <a:t>rcTime</a:t>
            </a:r>
            <a:r>
              <a:rPr lang="en-US" altLang="ko-KR" sz="1400" dirty="0" smtClean="0"/>
              <a:t> -&gt; </a:t>
            </a:r>
            <a:r>
              <a:rPr lang="en-US" altLang="ko-KR" sz="1400" dirty="0" err="1" smtClean="0"/>
              <a:t>tLeft</a:t>
            </a:r>
            <a:endParaRPr lang="en-US" altLang="ko-KR" sz="1400" dirty="0" smtClean="0"/>
          </a:p>
          <a:p>
            <a:r>
              <a:rPr lang="en-US" altLang="ko-KR" sz="1400" dirty="0" smtClean="0"/>
              <a:t>   </a:t>
            </a:r>
            <a:r>
              <a:rPr lang="en-US" altLang="ko-KR" sz="1400" dirty="0" err="1" smtClean="0"/>
              <a:t>Serial.print</a:t>
            </a:r>
            <a:r>
              <a:rPr lang="en-US" altLang="ko-KR" sz="1400" dirty="0" smtClean="0"/>
              <a:t>("</a:t>
            </a:r>
            <a:r>
              <a:rPr lang="en-US" altLang="ko-KR" sz="1400" dirty="0" err="1" smtClean="0"/>
              <a:t>tLeft</a:t>
            </a:r>
            <a:r>
              <a:rPr lang="en-US" altLang="ko-KR" sz="1400" dirty="0" smtClean="0"/>
              <a:t> = ");      // Display </a:t>
            </a:r>
            <a:r>
              <a:rPr lang="en-US" altLang="ko-KR" sz="1400" dirty="0" err="1" smtClean="0"/>
              <a:t>tLeft</a:t>
            </a:r>
            <a:r>
              <a:rPr lang="en-US" altLang="ko-KR" sz="1400" dirty="0" smtClean="0"/>
              <a:t> label</a:t>
            </a:r>
          </a:p>
          <a:p>
            <a:r>
              <a:rPr lang="en-US" altLang="ko-KR" sz="1400" dirty="0" smtClean="0"/>
              <a:t>  </a:t>
            </a:r>
            <a:r>
              <a:rPr lang="en-US" altLang="ko-KR" sz="1400" dirty="0" err="1" smtClean="0"/>
              <a:t>Serial.print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tLeft</a:t>
            </a:r>
            <a:r>
              <a:rPr lang="en-US" altLang="ko-KR" sz="1400" dirty="0" smtClean="0"/>
              <a:t>);          // Display </a:t>
            </a:r>
            <a:r>
              <a:rPr lang="en-US" altLang="ko-KR" sz="1400" dirty="0" err="1" smtClean="0"/>
              <a:t>tLeft</a:t>
            </a:r>
            <a:r>
              <a:rPr lang="en-US" altLang="ko-KR" sz="1400" dirty="0" smtClean="0"/>
              <a:t> value</a:t>
            </a:r>
          </a:p>
          <a:p>
            <a:r>
              <a:rPr lang="en-US" altLang="ko-KR" sz="1400" dirty="0" smtClean="0"/>
              <a:t>  </a:t>
            </a:r>
            <a:r>
              <a:rPr lang="en-US" altLang="ko-KR" sz="1400" dirty="0" err="1" smtClean="0"/>
              <a:t>Serial.println</a:t>
            </a:r>
            <a:r>
              <a:rPr lang="en-US" altLang="ko-KR" sz="1400" dirty="0" smtClean="0"/>
              <a:t>(" us");        // Display </a:t>
            </a:r>
            <a:r>
              <a:rPr lang="en-US" altLang="ko-KR" sz="1400" dirty="0" err="1" smtClean="0"/>
              <a:t>tLeft</a:t>
            </a:r>
            <a:r>
              <a:rPr lang="en-US" altLang="ko-KR" sz="1400" dirty="0" smtClean="0"/>
              <a:t> units + newline</a:t>
            </a:r>
          </a:p>
          <a:p>
            <a:r>
              <a:rPr lang="en-US" altLang="ko-KR" sz="1400" dirty="0" smtClean="0"/>
              <a:t>  delay(1000);              // 1 second delay</a:t>
            </a:r>
          </a:p>
          <a:p>
            <a:r>
              <a:rPr lang="en-US" altLang="ko-KR" sz="1400" dirty="0" smtClean="0"/>
              <a:t>}                             // </a:t>
            </a:r>
            <a:r>
              <a:rPr lang="en-US" altLang="ko-KR" sz="1400" dirty="0" err="1" smtClean="0"/>
              <a:t>rcTime</a:t>
            </a:r>
            <a:r>
              <a:rPr lang="en-US" altLang="ko-KR" sz="1400" dirty="0" smtClean="0"/>
              <a:t> function at pin  </a:t>
            </a:r>
          </a:p>
          <a:p>
            <a:r>
              <a:rPr lang="en-US" altLang="ko-KR" sz="1400" dirty="0" smtClean="0"/>
              <a:t>long </a:t>
            </a:r>
            <a:r>
              <a:rPr lang="en-US" altLang="ko-KR" sz="1400" dirty="0" err="1" smtClean="0"/>
              <a:t>rcTime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pin)           // ..returns decay time</a:t>
            </a:r>
          </a:p>
          <a:p>
            <a:r>
              <a:rPr lang="en-US" altLang="ko-KR" sz="1400" dirty="0" smtClean="0"/>
              <a:t>{  </a:t>
            </a:r>
            <a:r>
              <a:rPr lang="en-US" altLang="ko-KR" sz="1400" dirty="0" err="1" smtClean="0"/>
              <a:t>pinMode</a:t>
            </a:r>
            <a:r>
              <a:rPr lang="en-US" altLang="ko-KR" sz="1400" dirty="0" smtClean="0"/>
              <a:t>(pin, OUTPUT);      // Charge capacitor</a:t>
            </a:r>
          </a:p>
          <a:p>
            <a:r>
              <a:rPr lang="en-US" altLang="ko-KR" sz="1400" dirty="0" smtClean="0"/>
              <a:t>  </a:t>
            </a:r>
            <a:r>
              <a:rPr lang="en-US" altLang="ko-KR" sz="1400" dirty="0" err="1" smtClean="0"/>
              <a:t>digitalWrite</a:t>
            </a:r>
            <a:r>
              <a:rPr lang="en-US" altLang="ko-KR" sz="1400" dirty="0" smtClean="0"/>
              <a:t>(pin, HIGH);      // ..by setting pin </a:t>
            </a:r>
            <a:r>
              <a:rPr lang="en-US" altLang="ko-KR" sz="1400" dirty="0" err="1" smtClean="0"/>
              <a:t>ouput</a:t>
            </a:r>
            <a:r>
              <a:rPr lang="en-US" altLang="ko-KR" sz="1400" dirty="0" smtClean="0"/>
              <a:t>-high</a:t>
            </a:r>
          </a:p>
          <a:p>
            <a:r>
              <a:rPr lang="en-US" altLang="ko-KR" sz="1400" dirty="0" smtClean="0"/>
              <a:t>  delay(1);                     // ..for 5 ms</a:t>
            </a:r>
          </a:p>
          <a:p>
            <a:r>
              <a:rPr lang="en-US" altLang="ko-KR" sz="1400" dirty="0" smtClean="0"/>
              <a:t>  </a:t>
            </a:r>
            <a:r>
              <a:rPr lang="en-US" altLang="ko-KR" sz="1400" dirty="0" err="1" smtClean="0"/>
              <a:t>pinMode</a:t>
            </a:r>
            <a:r>
              <a:rPr lang="en-US" altLang="ko-KR" sz="1400" dirty="0" smtClean="0"/>
              <a:t>(pin, INPUT);         // Set pin to input</a:t>
            </a:r>
          </a:p>
          <a:p>
            <a:r>
              <a:rPr lang="en-US" altLang="ko-KR" sz="1400" dirty="0" smtClean="0"/>
              <a:t>  </a:t>
            </a:r>
            <a:r>
              <a:rPr lang="en-US" altLang="ko-KR" sz="1400" dirty="0" err="1" smtClean="0"/>
              <a:t>digitalWrite</a:t>
            </a:r>
            <a:r>
              <a:rPr lang="en-US" altLang="ko-KR" sz="1400" dirty="0" smtClean="0"/>
              <a:t>(pin, LOW);        // ..with no </a:t>
            </a:r>
            <a:r>
              <a:rPr lang="en-US" altLang="ko-KR" sz="1400" dirty="0" err="1" smtClean="0"/>
              <a:t>pullup</a:t>
            </a:r>
            <a:endParaRPr lang="en-US" altLang="ko-KR" sz="1400" dirty="0" smtClean="0"/>
          </a:p>
          <a:p>
            <a:r>
              <a:rPr lang="en-US" altLang="ko-KR" sz="1400" dirty="0" smtClean="0"/>
              <a:t>  long time  = micros();        // Mark the time</a:t>
            </a:r>
          </a:p>
          <a:p>
            <a:r>
              <a:rPr lang="en-US" altLang="ko-KR" sz="1400" dirty="0" smtClean="0"/>
              <a:t>  while(</a:t>
            </a:r>
            <a:r>
              <a:rPr lang="en-US" altLang="ko-KR" sz="1400" dirty="0" err="1" smtClean="0"/>
              <a:t>digitalRead</a:t>
            </a:r>
            <a:r>
              <a:rPr lang="en-US" altLang="ko-KR" sz="1400" dirty="0" smtClean="0"/>
              <a:t>(pin));       // Wait for voltage &lt; threshold</a:t>
            </a:r>
          </a:p>
          <a:p>
            <a:r>
              <a:rPr lang="en-US" altLang="ko-KR" sz="1400" dirty="0" smtClean="0"/>
              <a:t>  time = micros() - time;      // Calculate decay time</a:t>
            </a:r>
          </a:p>
          <a:p>
            <a:r>
              <a:rPr lang="en-US" altLang="ko-KR" sz="1400" dirty="0" smtClean="0"/>
              <a:t>  return time;                 // Return decay time</a:t>
            </a:r>
          </a:p>
          <a:p>
            <a:r>
              <a:rPr lang="en-US" altLang="ko-KR" sz="1400" dirty="0" smtClean="0"/>
              <a:t>} </a:t>
            </a:r>
            <a:endParaRPr lang="en-US" altLang="ko-KR" sz="1400" dirty="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4515" name="_x101289024" descr="EMB000009b01c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2998864" cy="17281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580526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커패시터란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r>
              <a:rPr lang="ko-KR" altLang="en-US" dirty="0" err="1" smtClean="0"/>
              <a:t>커패시터는</a:t>
            </a:r>
            <a:r>
              <a:rPr lang="ko-KR" altLang="en-US" dirty="0" smtClean="0"/>
              <a:t> 전하를 충전하는 소자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01124744" descr="EMB000009b01cf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204864"/>
            <a:ext cx="4464496" cy="1490025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385" name="_x77197800" descr="EMB0000070c0d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573016"/>
            <a:ext cx="3744416" cy="2525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2.2.6 </a:t>
            </a:r>
            <a:r>
              <a:rPr lang="ko-KR" altLang="en-US" dirty="0" smtClean="0"/>
              <a:t>불빛으로 </a:t>
            </a:r>
            <a:r>
              <a:rPr lang="en-US" altLang="ko-KR" dirty="0" smtClean="0"/>
              <a:t>ABOT </a:t>
            </a:r>
            <a:r>
              <a:rPr lang="ko-KR" altLang="en-US" dirty="0" smtClean="0"/>
              <a:t>유도하기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5537" name="_x33349248" descr="EMB000009b01c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28" y="2060848"/>
            <a:ext cx="4890576" cy="3168352"/>
          </a:xfrm>
          <a:prstGeom prst="rect">
            <a:avLst/>
          </a:prstGeom>
          <a:noFill/>
        </p:spPr>
      </p:pic>
      <p:pic>
        <p:nvPicPr>
          <p:cNvPr id="14337" name="Picture 1" descr="E:\fribot_img\FBARDUINO\IMG_1141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5016049" y="1976839"/>
            <a:ext cx="4512502" cy="3384376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5796136" y="2276872"/>
            <a:ext cx="1221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Capacitor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cxnSp>
        <p:nvCxnSpPr>
          <p:cNvPr id="8" name="직선 화살표 연결선 7"/>
          <p:cNvCxnSpPr>
            <a:stCxn id="7" idx="3"/>
          </p:cNvCxnSpPr>
          <p:nvPr/>
        </p:nvCxnSpPr>
        <p:spPr>
          <a:xfrm>
            <a:off x="7017432" y="2461538"/>
            <a:ext cx="74848" cy="60742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V="1">
            <a:off x="2399116" y="0"/>
            <a:ext cx="660716" cy="57606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80112" y="386104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P4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3573016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P6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328498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P8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486916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GND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8224" y="206084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Phototransistor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19" name="직선 화살표 연결선 18"/>
          <p:cNvCxnSpPr>
            <a:stCxn id="17" idx="2"/>
          </p:cNvCxnSpPr>
          <p:nvPr/>
        </p:nvCxnSpPr>
        <p:spPr>
          <a:xfrm>
            <a:off x="7452320" y="2368625"/>
            <a:ext cx="648072" cy="556319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16216" y="602128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ABOT </a:t>
            </a:r>
            <a:r>
              <a:rPr lang="ko-KR" altLang="en-US" dirty="0" smtClean="0"/>
              <a:t>유도 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55576" y="1556792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#include &lt;</a:t>
            </a:r>
            <a:r>
              <a:rPr lang="en-US" altLang="ko-KR" sz="1400" dirty="0" err="1" smtClean="0"/>
              <a:t>Servo.h</a:t>
            </a:r>
            <a:r>
              <a:rPr lang="en-US" altLang="ko-KR" sz="1400" dirty="0" smtClean="0"/>
              <a:t>&gt;           // Include servo library</a:t>
            </a:r>
          </a:p>
          <a:p>
            <a:r>
              <a:rPr lang="en-US" altLang="ko-KR" sz="1400" dirty="0" smtClean="0"/>
              <a:t> </a:t>
            </a:r>
          </a:p>
          <a:p>
            <a:r>
              <a:rPr lang="en-US" altLang="ko-KR" sz="1400" dirty="0" smtClean="0"/>
              <a:t>Servo </a:t>
            </a:r>
            <a:r>
              <a:rPr lang="en-US" altLang="ko-KR" sz="1400" dirty="0" err="1" smtClean="0"/>
              <a:t>servoLeft</a:t>
            </a:r>
            <a:r>
              <a:rPr lang="en-US" altLang="ko-KR" sz="1400" dirty="0" smtClean="0"/>
              <a:t>;           // Declare left and right servos</a:t>
            </a:r>
          </a:p>
          <a:p>
            <a:r>
              <a:rPr lang="en-US" altLang="ko-KR" sz="1400" dirty="0" smtClean="0"/>
              <a:t>Servo </a:t>
            </a:r>
            <a:r>
              <a:rPr lang="en-US" altLang="ko-KR" sz="1400" dirty="0" err="1" smtClean="0"/>
              <a:t>servoRight</a:t>
            </a:r>
            <a:r>
              <a:rPr lang="en-US" altLang="ko-KR" sz="1400" dirty="0" smtClean="0"/>
              <a:t>;</a:t>
            </a:r>
          </a:p>
          <a:p>
            <a:r>
              <a:rPr lang="en-US" altLang="ko-KR" sz="1400" dirty="0" smtClean="0"/>
              <a:t>void setup()             // Built-in initialization block</a:t>
            </a:r>
          </a:p>
          <a:p>
            <a:r>
              <a:rPr lang="en-US" altLang="ko-KR" sz="1400" dirty="0" smtClean="0"/>
              <a:t>{</a:t>
            </a:r>
          </a:p>
          <a:p>
            <a:r>
              <a:rPr lang="en-US" altLang="ko-KR" sz="1400" dirty="0" smtClean="0"/>
              <a:t>  tone(4, 3000, 1000);      // Play tone for 1 second</a:t>
            </a:r>
          </a:p>
          <a:p>
            <a:r>
              <a:rPr lang="en-US" altLang="ko-KR" sz="1400" dirty="0" smtClean="0"/>
              <a:t>  delay(1000);            // Delay to finish tone</a:t>
            </a:r>
          </a:p>
          <a:p>
            <a:r>
              <a:rPr lang="en-US" altLang="ko-KR" sz="1400" dirty="0" smtClean="0"/>
              <a:t>  </a:t>
            </a:r>
            <a:r>
              <a:rPr lang="en-US" altLang="ko-KR" sz="1400" dirty="0" err="1" smtClean="0"/>
              <a:t>servoLeft.attach</a:t>
            </a:r>
            <a:r>
              <a:rPr lang="en-US" altLang="ko-KR" sz="1400" dirty="0" smtClean="0"/>
              <a:t>(13);    // Attach left signal to pin 13</a:t>
            </a:r>
          </a:p>
          <a:p>
            <a:r>
              <a:rPr lang="en-US" altLang="ko-KR" sz="1400" dirty="0" smtClean="0"/>
              <a:t>  </a:t>
            </a:r>
            <a:r>
              <a:rPr lang="en-US" altLang="ko-KR" sz="1400" dirty="0" err="1" smtClean="0"/>
              <a:t>servoRight.attach</a:t>
            </a:r>
            <a:r>
              <a:rPr lang="en-US" altLang="ko-KR" sz="1400" dirty="0" smtClean="0"/>
              <a:t>(12);    // Attach right signal to pin 12</a:t>
            </a:r>
          </a:p>
          <a:p>
            <a:r>
              <a:rPr lang="en-US" altLang="ko-KR" sz="1400" dirty="0" smtClean="0"/>
              <a:t>}  </a:t>
            </a:r>
          </a:p>
          <a:p>
            <a:r>
              <a:rPr lang="en-US" altLang="ko-KR" sz="1400" dirty="0" smtClean="0"/>
              <a:t> </a:t>
            </a:r>
          </a:p>
          <a:p>
            <a:r>
              <a:rPr lang="en-US" altLang="ko-KR" sz="1400" dirty="0" smtClean="0"/>
              <a:t>void loop()            // Main loop auto-repeats</a:t>
            </a:r>
          </a:p>
          <a:p>
            <a:r>
              <a:rPr lang="en-US" altLang="ko-KR" sz="1400" dirty="0" smtClean="0"/>
              <a:t>{</a:t>
            </a:r>
          </a:p>
          <a:p>
            <a:r>
              <a:rPr lang="en-US" altLang="ko-KR" sz="1400" dirty="0" smtClean="0"/>
              <a:t>  float </a:t>
            </a:r>
            <a:r>
              <a:rPr lang="en-US" altLang="ko-KR" sz="1400" dirty="0" err="1" smtClean="0"/>
              <a:t>tLeft</a:t>
            </a:r>
            <a:r>
              <a:rPr lang="en-US" altLang="ko-KR" sz="1400" dirty="0" smtClean="0"/>
              <a:t> = float(</a:t>
            </a:r>
            <a:r>
              <a:rPr lang="en-US" altLang="ko-KR" sz="1400" dirty="0" err="1" smtClean="0"/>
              <a:t>rcTime</a:t>
            </a:r>
            <a:r>
              <a:rPr lang="en-US" altLang="ko-KR" sz="1400" dirty="0" smtClean="0"/>
              <a:t>(8));   // Get left light &amp; make float</a:t>
            </a:r>
          </a:p>
          <a:p>
            <a:r>
              <a:rPr lang="en-US" altLang="ko-KR" sz="1400" dirty="0" smtClean="0"/>
              <a:t>  float </a:t>
            </a:r>
            <a:r>
              <a:rPr lang="en-US" altLang="ko-KR" sz="1400" dirty="0" err="1" smtClean="0"/>
              <a:t>tRight</a:t>
            </a:r>
            <a:r>
              <a:rPr lang="en-US" altLang="ko-KR" sz="1400" dirty="0" smtClean="0"/>
              <a:t> = float(</a:t>
            </a:r>
            <a:r>
              <a:rPr lang="en-US" altLang="ko-KR" sz="1400" dirty="0" err="1" smtClean="0"/>
              <a:t>rcTime</a:t>
            </a:r>
            <a:r>
              <a:rPr lang="en-US" altLang="ko-KR" sz="1400" dirty="0" smtClean="0"/>
              <a:t>(6));  // Get right light &amp; make float</a:t>
            </a:r>
          </a:p>
          <a:p>
            <a:r>
              <a:rPr lang="en-US" altLang="ko-KR" sz="1400" dirty="0" smtClean="0"/>
              <a:t> </a:t>
            </a:r>
          </a:p>
          <a:p>
            <a:r>
              <a:rPr lang="en-US" altLang="ko-KR" sz="1400" dirty="0" smtClean="0"/>
              <a:t>  float </a:t>
            </a:r>
            <a:r>
              <a:rPr lang="en-US" altLang="ko-KR" sz="1400" dirty="0" err="1" smtClean="0"/>
              <a:t>ndShade</a:t>
            </a:r>
            <a:r>
              <a:rPr lang="en-US" altLang="ko-KR" sz="1400" dirty="0" smtClean="0"/>
              <a:t>;             // Normalized differential shade</a:t>
            </a:r>
          </a:p>
          <a:p>
            <a:r>
              <a:rPr lang="en-US" altLang="ko-KR" sz="1400" dirty="0" smtClean="0"/>
              <a:t>  </a:t>
            </a:r>
            <a:r>
              <a:rPr lang="en-US" altLang="ko-KR" sz="1400" dirty="0" err="1" smtClean="0"/>
              <a:t>ndShade</a:t>
            </a:r>
            <a:r>
              <a:rPr lang="en-US" altLang="ko-KR" sz="1400" dirty="0" smtClean="0"/>
              <a:t> = </a:t>
            </a:r>
            <a:r>
              <a:rPr lang="en-US" altLang="ko-KR" sz="1400" dirty="0" err="1" smtClean="0"/>
              <a:t>tRight</a:t>
            </a:r>
            <a:r>
              <a:rPr lang="en-US" altLang="ko-KR" sz="1400" dirty="0" smtClean="0"/>
              <a:t>/(</a:t>
            </a:r>
            <a:r>
              <a:rPr lang="en-US" altLang="ko-KR" sz="1400" dirty="0" err="1" smtClean="0"/>
              <a:t>tLeft+tRight</a:t>
            </a:r>
            <a:r>
              <a:rPr lang="en-US" altLang="ko-KR" sz="1400" dirty="0" smtClean="0"/>
              <a:t>)-0.5;//Calculate it and subtract 0.5</a:t>
            </a:r>
          </a:p>
          <a:p>
            <a:r>
              <a:rPr lang="en-US" altLang="ko-KR" sz="1400" dirty="0" smtClean="0"/>
              <a:t>  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speedLeft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speedRight</a:t>
            </a:r>
            <a:r>
              <a:rPr lang="en-US" altLang="ko-KR" sz="1400" dirty="0" smtClean="0"/>
              <a:t>;    // Declare speed variables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6216" y="602128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34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755576" y="616034"/>
            <a:ext cx="734481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 if (</a:t>
            </a:r>
            <a:r>
              <a:rPr lang="en-US" altLang="ko-KR" sz="1400" dirty="0" err="1" smtClean="0"/>
              <a:t>ndShade</a:t>
            </a:r>
            <a:r>
              <a:rPr lang="en-US" altLang="ko-KR" sz="1400" dirty="0" smtClean="0"/>
              <a:t> &gt; 0.0)         // Shade on right?</a:t>
            </a:r>
          </a:p>
          <a:p>
            <a:r>
              <a:rPr lang="en-US" altLang="ko-KR" sz="1400" dirty="0" smtClean="0"/>
              <a:t>  {                           // Slow down left wheel</a:t>
            </a:r>
          </a:p>
          <a:p>
            <a:r>
              <a:rPr lang="en-US" altLang="ko-KR" sz="1400" dirty="0" smtClean="0"/>
              <a:t>    </a:t>
            </a:r>
            <a:r>
              <a:rPr lang="en-US" altLang="ko-KR" sz="1400" dirty="0" err="1" smtClean="0"/>
              <a:t>speedLeft</a:t>
            </a:r>
            <a:r>
              <a:rPr lang="en-US" altLang="ko-KR" sz="1400" dirty="0" smtClean="0"/>
              <a:t> = 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(200.0 - (</a:t>
            </a:r>
            <a:r>
              <a:rPr lang="en-US" altLang="ko-KR" sz="1400" dirty="0" err="1" smtClean="0"/>
              <a:t>ndShade</a:t>
            </a:r>
            <a:r>
              <a:rPr lang="en-US" altLang="ko-KR" sz="1400" dirty="0" smtClean="0"/>
              <a:t> * 1000.0));</a:t>
            </a:r>
          </a:p>
          <a:p>
            <a:r>
              <a:rPr lang="en-US" altLang="ko-KR" sz="1400" dirty="0" smtClean="0"/>
              <a:t>    </a:t>
            </a:r>
            <a:r>
              <a:rPr lang="en-US" altLang="ko-KR" sz="1400" dirty="0" err="1" smtClean="0"/>
              <a:t>speedLeft</a:t>
            </a:r>
            <a:r>
              <a:rPr lang="en-US" altLang="ko-KR" sz="1400" dirty="0" smtClean="0"/>
              <a:t> = constrain(</a:t>
            </a:r>
            <a:r>
              <a:rPr lang="en-US" altLang="ko-KR" sz="1400" dirty="0" err="1" smtClean="0"/>
              <a:t>speedLeft</a:t>
            </a:r>
            <a:r>
              <a:rPr lang="en-US" altLang="ko-KR" sz="1400" dirty="0" smtClean="0"/>
              <a:t>, -200, 200);</a:t>
            </a:r>
          </a:p>
          <a:p>
            <a:r>
              <a:rPr lang="en-US" altLang="ko-KR" sz="1400" dirty="0" smtClean="0"/>
              <a:t>    </a:t>
            </a:r>
            <a:r>
              <a:rPr lang="en-US" altLang="ko-KR" sz="1400" dirty="0" err="1" smtClean="0"/>
              <a:t>speedRight</a:t>
            </a:r>
            <a:r>
              <a:rPr lang="en-US" altLang="ko-KR" sz="1400" dirty="0" smtClean="0"/>
              <a:t> = 200;       // Full speed right wheel</a:t>
            </a:r>
          </a:p>
          <a:p>
            <a:r>
              <a:rPr lang="en-US" altLang="ko-KR" sz="1400" dirty="0" smtClean="0"/>
              <a:t>  }</a:t>
            </a:r>
          </a:p>
          <a:p>
            <a:r>
              <a:rPr lang="en-US" altLang="ko-KR" sz="1400" dirty="0" smtClean="0"/>
              <a:t>else                        // Shade on Left?</a:t>
            </a:r>
          </a:p>
          <a:p>
            <a:r>
              <a:rPr lang="en-US" altLang="ko-KR" sz="1400" dirty="0" smtClean="0"/>
              <a:t>  {                        // Slow down right wheel</a:t>
            </a:r>
          </a:p>
          <a:p>
            <a:r>
              <a:rPr lang="en-US" altLang="ko-KR" sz="1400" dirty="0" smtClean="0"/>
              <a:t>    </a:t>
            </a:r>
            <a:r>
              <a:rPr lang="en-US" altLang="ko-KR" sz="1400" dirty="0" err="1" smtClean="0"/>
              <a:t>speedRight</a:t>
            </a:r>
            <a:r>
              <a:rPr lang="en-US" altLang="ko-KR" sz="1400" dirty="0" smtClean="0"/>
              <a:t> = 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(200.0 + (</a:t>
            </a:r>
            <a:r>
              <a:rPr lang="en-US" altLang="ko-KR" sz="1400" dirty="0" err="1" smtClean="0"/>
              <a:t>ndShade</a:t>
            </a:r>
            <a:r>
              <a:rPr lang="en-US" altLang="ko-KR" sz="1400" dirty="0" smtClean="0"/>
              <a:t> * 1000.0));</a:t>
            </a:r>
          </a:p>
          <a:p>
            <a:r>
              <a:rPr lang="en-US" altLang="ko-KR" sz="1400" dirty="0" smtClean="0"/>
              <a:t>    </a:t>
            </a:r>
            <a:r>
              <a:rPr lang="en-US" altLang="ko-KR" sz="1400" dirty="0" err="1" smtClean="0"/>
              <a:t>speedRight</a:t>
            </a:r>
            <a:r>
              <a:rPr lang="en-US" altLang="ko-KR" sz="1400" dirty="0" smtClean="0"/>
              <a:t> = constrain(</a:t>
            </a:r>
            <a:r>
              <a:rPr lang="en-US" altLang="ko-KR" sz="1400" dirty="0" err="1" smtClean="0"/>
              <a:t>speedRight</a:t>
            </a:r>
            <a:r>
              <a:rPr lang="en-US" altLang="ko-KR" sz="1400" dirty="0" smtClean="0"/>
              <a:t>, -200, 200);</a:t>
            </a:r>
          </a:p>
          <a:p>
            <a:r>
              <a:rPr lang="en-US" altLang="ko-KR" sz="1400" dirty="0" smtClean="0"/>
              <a:t>    </a:t>
            </a:r>
            <a:r>
              <a:rPr lang="en-US" altLang="ko-KR" sz="1400" dirty="0" err="1" smtClean="0"/>
              <a:t>speedLeft</a:t>
            </a:r>
            <a:r>
              <a:rPr lang="en-US" altLang="ko-KR" sz="1400" dirty="0" smtClean="0"/>
              <a:t> = 200;          // Full speed left wheel</a:t>
            </a:r>
          </a:p>
          <a:p>
            <a:r>
              <a:rPr lang="en-US" altLang="ko-KR" sz="1400" dirty="0" smtClean="0"/>
              <a:t>  }  </a:t>
            </a:r>
          </a:p>
          <a:p>
            <a:r>
              <a:rPr lang="en-US" altLang="ko-KR" sz="1400" dirty="0" smtClean="0"/>
              <a:t>  maneuver(</a:t>
            </a:r>
            <a:r>
              <a:rPr lang="en-US" altLang="ko-KR" sz="1400" dirty="0" err="1" smtClean="0"/>
              <a:t>speedLeft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speedRight</a:t>
            </a:r>
            <a:r>
              <a:rPr lang="en-US" altLang="ko-KR" sz="1400" dirty="0" smtClean="0"/>
              <a:t>, 20);   // Set wheel speeds</a:t>
            </a:r>
          </a:p>
          <a:p>
            <a:r>
              <a:rPr lang="en-US" altLang="ko-KR" sz="1400" dirty="0" smtClean="0"/>
              <a:t>}</a:t>
            </a:r>
          </a:p>
          <a:p>
            <a:r>
              <a:rPr lang="en-US" altLang="ko-KR" sz="1400" dirty="0" smtClean="0"/>
              <a:t>long </a:t>
            </a:r>
            <a:r>
              <a:rPr lang="en-US" altLang="ko-KR" sz="1400" dirty="0" err="1" smtClean="0"/>
              <a:t>rcTime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pin)          // </a:t>
            </a:r>
            <a:r>
              <a:rPr lang="en-US" altLang="ko-KR" sz="1400" dirty="0" err="1" smtClean="0"/>
              <a:t>rcTime</a:t>
            </a:r>
            <a:r>
              <a:rPr lang="en-US" altLang="ko-KR" sz="1400" dirty="0" smtClean="0"/>
              <a:t> measures decay at pin</a:t>
            </a:r>
          </a:p>
          <a:p>
            <a:r>
              <a:rPr lang="en-US" altLang="ko-KR" sz="1400" dirty="0" smtClean="0"/>
              <a:t>{</a:t>
            </a:r>
          </a:p>
          <a:p>
            <a:r>
              <a:rPr lang="en-US" altLang="ko-KR" sz="1400" dirty="0" smtClean="0"/>
              <a:t>  </a:t>
            </a:r>
            <a:r>
              <a:rPr lang="en-US" altLang="ko-KR" sz="1400" dirty="0" err="1" smtClean="0"/>
              <a:t>pinMode</a:t>
            </a:r>
            <a:r>
              <a:rPr lang="en-US" altLang="ko-KR" sz="1400" dirty="0" smtClean="0"/>
              <a:t>(pin, OUTPUT);    // Charge capacitor</a:t>
            </a:r>
          </a:p>
          <a:p>
            <a:r>
              <a:rPr lang="en-US" altLang="ko-KR" sz="1400" dirty="0" smtClean="0"/>
              <a:t>  </a:t>
            </a:r>
            <a:r>
              <a:rPr lang="en-US" altLang="ko-KR" sz="1400" dirty="0" err="1" smtClean="0"/>
              <a:t>digitalWrite</a:t>
            </a:r>
            <a:r>
              <a:rPr lang="en-US" altLang="ko-KR" sz="1400" dirty="0" smtClean="0"/>
              <a:t>(pin, HIGH);    // ..by setting pin </a:t>
            </a:r>
            <a:r>
              <a:rPr lang="en-US" altLang="ko-KR" sz="1400" dirty="0" err="1" smtClean="0"/>
              <a:t>ouput</a:t>
            </a:r>
            <a:r>
              <a:rPr lang="en-US" altLang="ko-KR" sz="1400" dirty="0" smtClean="0"/>
              <a:t>-high</a:t>
            </a:r>
          </a:p>
          <a:p>
            <a:r>
              <a:rPr lang="en-US" altLang="ko-KR" sz="1400" dirty="0" smtClean="0"/>
              <a:t>  delay(5);                  // ..for 5 ms</a:t>
            </a:r>
          </a:p>
          <a:p>
            <a:r>
              <a:rPr lang="en-US" altLang="ko-KR" sz="1400" dirty="0" smtClean="0"/>
              <a:t>  </a:t>
            </a:r>
            <a:r>
              <a:rPr lang="en-US" altLang="ko-KR" sz="1400" dirty="0" err="1" smtClean="0"/>
              <a:t>pinMode</a:t>
            </a:r>
            <a:r>
              <a:rPr lang="en-US" altLang="ko-KR" sz="1400" dirty="0" smtClean="0"/>
              <a:t>(pin, INPUT);      // Set pin to input</a:t>
            </a:r>
          </a:p>
          <a:p>
            <a:r>
              <a:rPr lang="en-US" altLang="ko-KR" sz="1400" dirty="0" smtClean="0"/>
              <a:t>  </a:t>
            </a:r>
            <a:r>
              <a:rPr lang="en-US" altLang="ko-KR" sz="1400" dirty="0" err="1" smtClean="0"/>
              <a:t>digitalWrite</a:t>
            </a:r>
            <a:r>
              <a:rPr lang="en-US" altLang="ko-KR" sz="1400" dirty="0" smtClean="0"/>
              <a:t>(pin, LOW);     // ..with no </a:t>
            </a:r>
            <a:r>
              <a:rPr lang="en-US" altLang="ko-KR" sz="1400" dirty="0" err="1" smtClean="0"/>
              <a:t>pullup</a:t>
            </a:r>
            <a:endParaRPr lang="en-US" altLang="ko-KR" sz="1400" dirty="0" smtClean="0"/>
          </a:p>
          <a:p>
            <a:r>
              <a:rPr lang="en-US" altLang="ko-KR" sz="1400" dirty="0" smtClean="0"/>
              <a:t>  long time  = micros();      // Mark the time</a:t>
            </a:r>
          </a:p>
          <a:p>
            <a:r>
              <a:rPr lang="en-US" altLang="ko-KR" sz="1400" dirty="0" smtClean="0"/>
              <a:t>  while(</a:t>
            </a:r>
            <a:r>
              <a:rPr lang="en-US" altLang="ko-KR" sz="1400" dirty="0" err="1" smtClean="0"/>
              <a:t>digitalRead</a:t>
            </a:r>
            <a:r>
              <a:rPr lang="en-US" altLang="ko-KR" sz="1400" dirty="0" smtClean="0"/>
              <a:t>(pin));    // Wait for voltage &lt; threshold</a:t>
            </a:r>
          </a:p>
          <a:p>
            <a:r>
              <a:rPr lang="en-US" altLang="ko-KR" sz="1400" dirty="0" smtClean="0"/>
              <a:t>  time = micros() - time;     // Calculate decay time</a:t>
            </a:r>
          </a:p>
          <a:p>
            <a:r>
              <a:rPr lang="en-US" altLang="ko-KR" sz="1400" dirty="0" smtClean="0"/>
              <a:t>  return time;               // Returns decay time</a:t>
            </a:r>
          </a:p>
          <a:p>
            <a:r>
              <a:rPr lang="en-US" altLang="ko-KR" sz="1400" dirty="0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35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899592" y="751344"/>
            <a:ext cx="74168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// maneuver function</a:t>
            </a:r>
          </a:p>
          <a:p>
            <a:r>
              <a:rPr lang="en-US" altLang="ko-KR" sz="1400" dirty="0" smtClean="0"/>
              <a:t>void maneuver(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speedLeft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speedRight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msTime</a:t>
            </a:r>
            <a:r>
              <a:rPr lang="en-US" altLang="ko-KR" sz="1400" dirty="0" smtClean="0"/>
              <a:t>)</a:t>
            </a:r>
          </a:p>
          <a:p>
            <a:r>
              <a:rPr lang="en-US" altLang="ko-KR" sz="1400" dirty="0" smtClean="0"/>
              <a:t>{</a:t>
            </a:r>
          </a:p>
          <a:p>
            <a:r>
              <a:rPr lang="en-US" altLang="ko-KR" sz="1400" dirty="0" smtClean="0"/>
              <a:t>  </a:t>
            </a:r>
            <a:r>
              <a:rPr lang="en-US" altLang="ko-KR" sz="1400" dirty="0" err="1" smtClean="0"/>
              <a:t>servoLeft.writeMicroseconds</a:t>
            </a:r>
            <a:r>
              <a:rPr lang="en-US" altLang="ko-KR" sz="1400" dirty="0" smtClean="0"/>
              <a:t>(1500+speedLeft);// Set Left servo speed</a:t>
            </a:r>
          </a:p>
          <a:p>
            <a:r>
              <a:rPr lang="en-US" altLang="ko-KR" sz="1400" dirty="0" smtClean="0"/>
              <a:t>  </a:t>
            </a:r>
            <a:r>
              <a:rPr lang="en-US" altLang="ko-KR" sz="1400" dirty="0" err="1" smtClean="0"/>
              <a:t>servoRight.writeMicroseconds</a:t>
            </a:r>
            <a:r>
              <a:rPr lang="en-US" altLang="ko-KR" sz="1400" dirty="0" smtClean="0"/>
              <a:t>(1500 - </a:t>
            </a:r>
            <a:r>
              <a:rPr lang="en-US" altLang="ko-KR" sz="1400" dirty="0" err="1" smtClean="0"/>
              <a:t>speedRight</a:t>
            </a:r>
            <a:r>
              <a:rPr lang="en-US" altLang="ko-KR" sz="1400" dirty="0" smtClean="0"/>
              <a:t>);</a:t>
            </a:r>
          </a:p>
          <a:p>
            <a:r>
              <a:rPr lang="en-US" altLang="ko-KR" sz="1400" dirty="0" smtClean="0"/>
              <a:t>//Set right servo speed</a:t>
            </a:r>
          </a:p>
          <a:p>
            <a:r>
              <a:rPr lang="en-US" altLang="ko-KR" sz="1400" dirty="0" smtClean="0"/>
              <a:t>  if(</a:t>
            </a:r>
            <a:r>
              <a:rPr lang="en-US" altLang="ko-KR" sz="1400" dirty="0" err="1" smtClean="0"/>
              <a:t>msTime</a:t>
            </a:r>
            <a:r>
              <a:rPr lang="en-US" altLang="ko-KR" sz="1400" dirty="0" smtClean="0"/>
              <a:t>==-1)                          // if </a:t>
            </a:r>
            <a:r>
              <a:rPr lang="en-US" altLang="ko-KR" sz="1400" dirty="0" err="1" smtClean="0"/>
              <a:t>msTime</a:t>
            </a:r>
            <a:r>
              <a:rPr lang="en-US" altLang="ko-KR" sz="1400" dirty="0" smtClean="0"/>
              <a:t> = -1</a:t>
            </a:r>
          </a:p>
          <a:p>
            <a:r>
              <a:rPr lang="en-US" altLang="ko-KR" sz="1400" dirty="0" smtClean="0"/>
              <a:t>  {                                  </a:t>
            </a:r>
          </a:p>
          <a:p>
            <a:r>
              <a:rPr lang="en-US" altLang="ko-KR" sz="1400" dirty="0" smtClean="0"/>
              <a:t>    </a:t>
            </a:r>
            <a:r>
              <a:rPr lang="en-US" altLang="ko-KR" sz="1400" dirty="0" err="1" smtClean="0"/>
              <a:t>servoLeft.detach</a:t>
            </a:r>
            <a:r>
              <a:rPr lang="en-US" altLang="ko-KR" sz="1400" dirty="0" smtClean="0"/>
              <a:t>();                     // Stop servo signals</a:t>
            </a:r>
          </a:p>
          <a:p>
            <a:r>
              <a:rPr lang="en-US" altLang="ko-KR" sz="1400" dirty="0" smtClean="0"/>
              <a:t>    </a:t>
            </a:r>
            <a:r>
              <a:rPr lang="en-US" altLang="ko-KR" sz="1400" dirty="0" err="1" smtClean="0"/>
              <a:t>servoRight.detach</a:t>
            </a:r>
            <a:r>
              <a:rPr lang="en-US" altLang="ko-KR" sz="1400" dirty="0" smtClean="0"/>
              <a:t>();   </a:t>
            </a:r>
          </a:p>
          <a:p>
            <a:r>
              <a:rPr lang="en-US" altLang="ko-KR" sz="1400" dirty="0" smtClean="0"/>
              <a:t>  }</a:t>
            </a:r>
          </a:p>
          <a:p>
            <a:r>
              <a:rPr lang="en-US" altLang="ko-KR" sz="1400" dirty="0" smtClean="0"/>
              <a:t>  delay(</a:t>
            </a:r>
            <a:r>
              <a:rPr lang="en-US" altLang="ko-KR" sz="1400" dirty="0" err="1" smtClean="0"/>
              <a:t>msTime</a:t>
            </a:r>
            <a:r>
              <a:rPr lang="en-US" altLang="ko-KR" sz="1400" dirty="0" smtClean="0"/>
              <a:t>);                        // Delay for </a:t>
            </a:r>
            <a:r>
              <a:rPr lang="en-US" altLang="ko-KR" sz="1400" dirty="0" err="1" smtClean="0"/>
              <a:t>msTime</a:t>
            </a:r>
            <a:endParaRPr lang="en-US" altLang="ko-KR" sz="1400" dirty="0" smtClean="0"/>
          </a:p>
          <a:p>
            <a:r>
              <a:rPr lang="en-US" altLang="ko-KR" sz="1400" dirty="0" smtClean="0"/>
              <a:t>}</a:t>
            </a:r>
            <a:endParaRPr lang="en-US" altLang="ko-KR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602128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2.3 </a:t>
            </a:r>
            <a:r>
              <a:rPr lang="ko-KR" altLang="en-US" dirty="0" smtClean="0"/>
              <a:t>새로운 주행 동작들</a:t>
            </a:r>
            <a:r>
              <a:rPr lang="en-US" altLang="ko-KR" dirty="0" smtClean="0"/>
              <a:t>!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눈에 보이지 않는 적외선 빛을 눈으로 </a:t>
            </a:r>
            <a:r>
              <a:rPr lang="ko-KR" altLang="en-US" dirty="0" err="1" smtClean="0"/>
              <a:t>볼수</a:t>
            </a:r>
            <a:r>
              <a:rPr lang="ko-KR" altLang="en-US" dirty="0" smtClean="0"/>
              <a:t> 있는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빛으로 변환하여 출력해보자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분위기 빛의 밝기가 밝고</a:t>
            </a:r>
            <a:r>
              <a:rPr lang="en-US" altLang="ko-KR" dirty="0" smtClean="0"/>
              <a:t>/</a:t>
            </a:r>
            <a:r>
              <a:rPr lang="ko-KR" altLang="en-US" dirty="0" smtClean="0"/>
              <a:t>어두운 곳이 겹치는 곳에서 랜턴 빛을 따라가도록 해보자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방안의 가장 어두운 곳을 </a:t>
            </a:r>
            <a:r>
              <a:rPr lang="en-US" altLang="ko-KR" dirty="0" smtClean="0"/>
              <a:t>ABOT</a:t>
            </a:r>
            <a:r>
              <a:rPr lang="ko-KR" altLang="en-US" dirty="0" smtClean="0"/>
              <a:t>이 찾아가도록 해보자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ABOT</a:t>
            </a:r>
            <a:r>
              <a:rPr lang="ko-KR" altLang="en-US" dirty="0" smtClean="0"/>
              <a:t>을 이끄는 랜턴 불빛에 또 다른 종류의 불빛을 간섭해보자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II-3. </a:t>
            </a:r>
            <a:r>
              <a:rPr lang="ko-KR" altLang="en-US" dirty="0" smtClean="0"/>
              <a:t>적외선 송</a:t>
            </a:r>
            <a:r>
              <a:rPr lang="en-US" altLang="ko-KR" dirty="0" smtClean="0"/>
              <a:t>/</a:t>
            </a:r>
            <a:r>
              <a:rPr lang="ko-KR" altLang="en-US" dirty="0" smtClean="0"/>
              <a:t>수신 센서 자율주행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altLang="ko-KR" dirty="0" smtClean="0"/>
              <a:t>3.1 </a:t>
            </a:r>
            <a:r>
              <a:rPr lang="ko-KR" altLang="en-US" dirty="0" smtClean="0"/>
              <a:t>무엇을 배울까요</a:t>
            </a:r>
            <a:r>
              <a:rPr lang="en-US" altLang="ko-KR" dirty="0" smtClean="0"/>
              <a:t>?</a:t>
            </a:r>
          </a:p>
          <a:p>
            <a:pPr marL="514350" indent="-514350">
              <a:buNone/>
            </a:pPr>
            <a:r>
              <a:rPr lang="en-US" altLang="ko-KR" dirty="0" smtClean="0"/>
              <a:t>3.2 </a:t>
            </a:r>
            <a:r>
              <a:rPr lang="ko-KR" altLang="en-US" dirty="0" smtClean="0"/>
              <a:t>필요한 센서 부품들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3.3 ABOT </a:t>
            </a:r>
            <a:r>
              <a:rPr lang="ko-KR" altLang="en-US" dirty="0" smtClean="0"/>
              <a:t>테스트 동작들 따라하기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   - </a:t>
            </a:r>
            <a:r>
              <a:rPr lang="ko-KR" altLang="en-US" dirty="0" smtClean="0"/>
              <a:t>전자회로 구성하기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   - </a:t>
            </a:r>
            <a:r>
              <a:rPr lang="ko-KR" altLang="en-US" dirty="0" smtClean="0"/>
              <a:t>스케치 </a:t>
            </a:r>
            <a:r>
              <a:rPr lang="en-US" altLang="ko-KR" dirty="0" smtClean="0"/>
              <a:t>(</a:t>
            </a:r>
            <a:r>
              <a:rPr lang="ko-KR" altLang="en-US" dirty="0" smtClean="0"/>
              <a:t>또는 프로그래밍</a:t>
            </a:r>
            <a:r>
              <a:rPr lang="en-US" altLang="ko-KR" dirty="0" smtClean="0"/>
              <a:t>)</a:t>
            </a:r>
          </a:p>
          <a:p>
            <a:pPr marL="514350" indent="-514350">
              <a:buNone/>
            </a:pPr>
            <a:r>
              <a:rPr lang="en-US" altLang="ko-KR" dirty="0" smtClean="0"/>
              <a:t>3.4 </a:t>
            </a:r>
            <a:r>
              <a:rPr lang="ko-KR" altLang="en-US" dirty="0" smtClean="0"/>
              <a:t>새로운 주행동작들을 해보자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3.1 </a:t>
            </a:r>
            <a:r>
              <a:rPr lang="ko-KR" altLang="en-US" dirty="0" smtClean="0"/>
              <a:t>무엇을 배울까요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적외선 빛을 송수신하는 방법을 배워보자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빛을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송수신하는 방법으로 장애물을 탐지해보자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ABOT</a:t>
            </a:r>
            <a:r>
              <a:rPr lang="ko-KR" altLang="en-US" dirty="0" smtClean="0"/>
              <a:t>이 장애물을 스스로 피하도록 해보자</a:t>
            </a:r>
            <a:endParaRPr lang="en-US" altLang="ko-KR" dirty="0" smtClean="0"/>
          </a:p>
          <a:p>
            <a:r>
              <a:rPr lang="en-US" altLang="ko-KR" dirty="0" smtClean="0"/>
              <a:t>ABOT</a:t>
            </a:r>
            <a:r>
              <a:rPr lang="ko-KR" altLang="en-US" dirty="0" smtClean="0"/>
              <a:t>이 낭떠러지를 탐지하고 피하도록 해보자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전방 </a:t>
            </a:r>
            <a:r>
              <a:rPr lang="en-US" altLang="ko-KR" dirty="0" smtClean="0"/>
              <a:t>ABOT </a:t>
            </a:r>
            <a:r>
              <a:rPr lang="ko-KR" altLang="en-US" dirty="0" smtClean="0"/>
              <a:t>추적하기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3.2 </a:t>
            </a:r>
            <a:r>
              <a:rPr lang="ko-KR" altLang="en-US" dirty="0" smtClean="0"/>
              <a:t>필요한 센서 부품들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5194920" cy="3989040"/>
          </a:xfrm>
        </p:spPr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altLang="ko-KR" sz="2400" dirty="0" smtClean="0"/>
              <a:t>Infrared Receiver  2 ea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ko-KR" sz="2400" dirty="0" smtClean="0"/>
              <a:t>Infrared LED  2 ea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ko-KR" sz="2400" dirty="0" smtClean="0"/>
              <a:t>LED Standoff for Infrared LED</a:t>
            </a:r>
            <a:br>
              <a:rPr lang="en-US" altLang="ko-KR" sz="2400" dirty="0" smtClean="0"/>
            </a:br>
            <a:r>
              <a:rPr lang="en-US" altLang="ko-KR" sz="2400" dirty="0" smtClean="0"/>
              <a:t>&amp; LED Light Shield for Infrared LED  2 set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400" dirty="0" smtClean="0"/>
              <a:t>저항  </a:t>
            </a:r>
            <a:r>
              <a:rPr lang="en-US" altLang="ko-KR" sz="2400" dirty="0" smtClean="0"/>
              <a:t>2 ea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400" dirty="0" smtClean="0"/>
              <a:t>점프와이어  </a:t>
            </a:r>
            <a:r>
              <a:rPr lang="en-US" altLang="ko-KR" sz="2400" dirty="0" smtClean="0"/>
              <a:t>1 set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400" dirty="0" smtClean="0"/>
              <a:t>피에조스피커   </a:t>
            </a:r>
            <a:r>
              <a:rPr lang="en-US" altLang="ko-KR" sz="2400" dirty="0" smtClean="0"/>
              <a:t>1 ea</a:t>
            </a:r>
            <a:endParaRPr lang="ko-KR" altLang="en-US" sz="2400" dirty="0"/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39</a:t>
            </a:fld>
            <a:endParaRPr lang="ko-KR" altLang="en-US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9393" name="_x106596464" descr="EMB00000a1c132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283314" y="2709574"/>
            <a:ext cx="4465804" cy="2304256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6300192" y="1901096"/>
            <a:ext cx="14095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/>
              <a:t>Infrared Receiver </a:t>
            </a:r>
            <a:endParaRPr lang="ko-KR" altLang="en-US" sz="1200" dirty="0"/>
          </a:p>
        </p:txBody>
      </p:sp>
      <p:sp>
        <p:nvSpPr>
          <p:cNvPr id="15" name="직사각형 14"/>
          <p:cNvSpPr/>
          <p:nvPr/>
        </p:nvSpPr>
        <p:spPr>
          <a:xfrm>
            <a:off x="6352916" y="2564904"/>
            <a:ext cx="10994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/>
              <a:t>Infrared LED 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7" name="_x88080776" descr="EMB00000818343c"/>
          <p:cNvPicPr>
            <a:picLocks noChangeAspect="1" noChangeArrowheads="1"/>
          </p:cNvPicPr>
          <p:nvPr/>
        </p:nvPicPr>
        <p:blipFill>
          <a:blip r:embed="rId2" cstate="print"/>
          <a:srcRect r="58688"/>
          <a:stretch>
            <a:fillRect/>
          </a:stretch>
        </p:blipFill>
        <p:spPr bwMode="auto">
          <a:xfrm>
            <a:off x="1259632" y="3284984"/>
            <a:ext cx="2880320" cy="2545399"/>
          </a:xfrm>
          <a:prstGeom prst="rect">
            <a:avLst/>
          </a:prstGeom>
          <a:noFill/>
        </p:spPr>
      </p:pic>
      <p:pic>
        <p:nvPicPr>
          <p:cNvPr id="8" name="_x88078680" descr="EMB0000081834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24744"/>
            <a:ext cx="1894910" cy="1584176"/>
          </a:xfrm>
          <a:prstGeom prst="rect">
            <a:avLst/>
          </a:prstGeom>
          <a:noFill/>
        </p:spPr>
      </p:pic>
      <p:pic>
        <p:nvPicPr>
          <p:cNvPr id="9" name="_x88080776" descr="EMB00000818343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908720"/>
            <a:ext cx="3893546" cy="1800200"/>
          </a:xfrm>
          <a:prstGeom prst="rect">
            <a:avLst/>
          </a:prstGeom>
          <a:noFill/>
        </p:spPr>
      </p:pic>
      <p:pic>
        <p:nvPicPr>
          <p:cNvPr id="1026" name="Picture 2" descr="E:\fribot_img\FBARDUINO\IMG_1150-1.jpg"/>
          <p:cNvPicPr>
            <a:picLocks noChangeAspect="1" noChangeArrowheads="1"/>
          </p:cNvPicPr>
          <p:nvPr/>
        </p:nvPicPr>
        <p:blipFill>
          <a:blip r:embed="rId5" cstate="print"/>
          <a:srcRect l="8198" t="3253" r="12423" b="9028"/>
          <a:stretch>
            <a:fillRect/>
          </a:stretch>
        </p:blipFill>
        <p:spPr bwMode="auto">
          <a:xfrm>
            <a:off x="4499992" y="2924944"/>
            <a:ext cx="3240360" cy="268563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99992" y="5733256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/>
              <a:t>보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부스터 </a:t>
            </a:r>
            <a:r>
              <a:rPr lang="en-US" altLang="ko-KR" sz="1600" b="1" dirty="0" smtClean="0"/>
              <a:t>(Boe Boost)</a:t>
            </a:r>
            <a:r>
              <a:rPr lang="ko-KR" altLang="en-US" sz="1600" b="1" dirty="0" smtClean="0"/>
              <a:t>를 장착한 그림</a:t>
            </a:r>
            <a:endParaRPr lang="ko-KR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3.3.1 </a:t>
            </a:r>
            <a:r>
              <a:rPr lang="ko-KR" altLang="en-US" dirty="0" smtClean="0"/>
              <a:t>왼쪽 </a:t>
            </a:r>
            <a:r>
              <a:rPr lang="en-US" altLang="ko-KR" dirty="0" smtClean="0"/>
              <a:t>IR</a:t>
            </a:r>
            <a:r>
              <a:rPr lang="ko-KR" altLang="en-US" dirty="0" smtClean="0"/>
              <a:t>센서 감지 테스트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40</a:t>
            </a:fld>
            <a:endParaRPr lang="ko-KR" alt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33721288" descr="EMB00000a1c132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744416" cy="4099326"/>
          </a:xfrm>
          <a:prstGeom prst="rect">
            <a:avLst/>
          </a:prstGeom>
          <a:noFill/>
        </p:spPr>
      </p:pic>
      <p:pic>
        <p:nvPicPr>
          <p:cNvPr id="7171" name="Picture 3" descr="E:\fribot_img\FBARDUINO\IMG_1146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27951" y="2288873"/>
            <a:ext cx="4128458" cy="3096344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5076056" y="2276872"/>
            <a:ext cx="2056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Infrared Receiver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cxnSp>
        <p:nvCxnSpPr>
          <p:cNvPr id="10" name="직선 화살표 연결선 9"/>
          <p:cNvCxnSpPr>
            <a:stCxn id="8" idx="3"/>
          </p:cNvCxnSpPr>
          <p:nvPr/>
        </p:nvCxnSpPr>
        <p:spPr>
          <a:xfrm flipV="1">
            <a:off x="7132709" y="1988840"/>
            <a:ext cx="319611" cy="47269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6156176" y="3068960"/>
            <a:ext cx="1558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Infrared LED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cxnSp>
        <p:nvCxnSpPr>
          <p:cNvPr id="13" name="직선 화살표 연결선 12"/>
          <p:cNvCxnSpPr>
            <a:stCxn id="11" idx="0"/>
          </p:cNvCxnSpPr>
          <p:nvPr/>
        </p:nvCxnSpPr>
        <p:spPr>
          <a:xfrm flipV="1">
            <a:off x="6935620" y="2492896"/>
            <a:ext cx="660716" cy="57606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386104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P4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6068" y="3039156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P9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3668" y="280406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P10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407707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P3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429309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P2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0112" y="544522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GND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8248" y="195903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5V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6216" y="602128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41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39552" y="404664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void setup() // Built-in initialization block</a:t>
            </a:r>
          </a:p>
          <a:p>
            <a:r>
              <a:rPr lang="en-US" altLang="ko-KR" dirty="0" smtClean="0"/>
              <a:t>{</a:t>
            </a:r>
          </a:p>
          <a:p>
            <a:r>
              <a:rPr lang="en-US" altLang="ko-KR" dirty="0" smtClean="0"/>
              <a:t>tone(4, 3000, 1000); // Play tone for 1 second</a:t>
            </a:r>
          </a:p>
          <a:p>
            <a:r>
              <a:rPr lang="en-US" altLang="ko-KR" dirty="0" smtClean="0"/>
              <a:t>delay(1000); // Delay to finish tone</a:t>
            </a:r>
          </a:p>
          <a:p>
            <a:r>
              <a:rPr lang="en-US" altLang="ko-KR" b="1" dirty="0" err="1" smtClean="0">
                <a:solidFill>
                  <a:srgbClr val="0070C0"/>
                </a:solidFill>
              </a:rPr>
              <a:t>pinMode</a:t>
            </a:r>
            <a:r>
              <a:rPr lang="en-US" altLang="ko-KR" b="1" dirty="0" smtClean="0">
                <a:solidFill>
                  <a:srgbClr val="0070C0"/>
                </a:solidFill>
              </a:rPr>
              <a:t>(10, INPUT);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pinMode</a:t>
            </a:r>
            <a:r>
              <a:rPr lang="en-US" altLang="ko-KR" b="1" dirty="0" smtClean="0">
                <a:solidFill>
                  <a:srgbClr val="0070C0"/>
                </a:solidFill>
              </a:rPr>
              <a:t>(9, OUTPUT);// Left IR LED &amp; Receiver</a:t>
            </a:r>
          </a:p>
          <a:p>
            <a:r>
              <a:rPr lang="en-US" altLang="ko-KR" dirty="0" err="1" smtClean="0"/>
              <a:t>Serial.begin</a:t>
            </a:r>
            <a:r>
              <a:rPr lang="en-US" altLang="ko-KR" dirty="0" smtClean="0"/>
              <a:t>(9600); // Set data rate to 9600 bps</a:t>
            </a:r>
          </a:p>
          <a:p>
            <a:r>
              <a:rPr lang="en-US" altLang="ko-KR" dirty="0" smtClean="0"/>
              <a:t>} </a:t>
            </a:r>
          </a:p>
          <a:p>
            <a:r>
              <a:rPr lang="en-US" altLang="ko-KR" dirty="0" smtClean="0"/>
              <a:t>void loop() // Main loop auto-repeats</a:t>
            </a:r>
          </a:p>
          <a:p>
            <a:r>
              <a:rPr lang="en-US" altLang="ko-KR" dirty="0" smtClean="0"/>
              <a:t>{</a:t>
            </a:r>
          </a:p>
          <a:p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irLeft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irDetect</a:t>
            </a:r>
            <a:r>
              <a:rPr lang="en-US" altLang="ko-KR" dirty="0" smtClean="0"/>
              <a:t>(9, 10, 38000); // Check for object</a:t>
            </a:r>
          </a:p>
          <a:p>
            <a:r>
              <a:rPr lang="en-US" altLang="ko-KR" dirty="0" err="1" smtClean="0"/>
              <a:t>Serial.println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irLeft</a:t>
            </a:r>
            <a:r>
              <a:rPr lang="en-US" altLang="ko-KR" dirty="0" smtClean="0"/>
              <a:t>); // Display 1/0 no detect/detect</a:t>
            </a:r>
          </a:p>
          <a:p>
            <a:r>
              <a:rPr lang="en-US" altLang="ko-KR" dirty="0" smtClean="0"/>
              <a:t>delay(100); } // 0.1 second delay</a:t>
            </a:r>
          </a:p>
          <a:p>
            <a:r>
              <a:rPr lang="en-US" altLang="ko-KR" dirty="0" smtClean="0"/>
              <a:t>// IR Object Detection Function</a:t>
            </a:r>
          </a:p>
          <a:p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irDetect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irLedPin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irReceiverPin</a:t>
            </a:r>
            <a:r>
              <a:rPr lang="en-US" altLang="ko-KR" dirty="0" smtClean="0"/>
              <a:t>, long frequency)</a:t>
            </a:r>
          </a:p>
          <a:p>
            <a:r>
              <a:rPr lang="en-US" altLang="ko-KR" dirty="0" smtClean="0"/>
              <a:t>{</a:t>
            </a:r>
          </a:p>
          <a:p>
            <a:r>
              <a:rPr lang="en-US" altLang="ko-KR" dirty="0" smtClean="0"/>
              <a:t>tone(</a:t>
            </a:r>
            <a:r>
              <a:rPr lang="en-US" altLang="ko-KR" dirty="0" err="1" smtClean="0"/>
              <a:t>irLedPin</a:t>
            </a:r>
            <a:r>
              <a:rPr lang="en-US" altLang="ko-KR" dirty="0" smtClean="0"/>
              <a:t>, frequency, 8); // IRLED 38 kHz for at least 1 ms</a:t>
            </a:r>
          </a:p>
          <a:p>
            <a:r>
              <a:rPr lang="en-US" altLang="ko-KR" dirty="0" smtClean="0"/>
              <a:t>delay(1); // Wait 1 ms</a:t>
            </a:r>
          </a:p>
          <a:p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digitalRead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irReceiverPin</a:t>
            </a:r>
            <a:r>
              <a:rPr lang="en-US" altLang="ko-KR" dirty="0" smtClean="0"/>
              <a:t>); // IR receiver -&gt; </a:t>
            </a:r>
            <a:r>
              <a:rPr lang="en-US" altLang="ko-KR" dirty="0" err="1" smtClean="0"/>
              <a:t>ir</a:t>
            </a:r>
            <a:r>
              <a:rPr lang="en-US" altLang="ko-KR" dirty="0" smtClean="0"/>
              <a:t> variable</a:t>
            </a:r>
          </a:p>
          <a:p>
            <a:r>
              <a:rPr lang="en-US" altLang="ko-KR" dirty="0" smtClean="0"/>
              <a:t>delay(1); // Down time before recheck</a:t>
            </a:r>
          </a:p>
          <a:p>
            <a:r>
              <a:rPr lang="en-US" altLang="ko-KR" dirty="0" smtClean="0"/>
              <a:t>return </a:t>
            </a:r>
            <a:r>
              <a:rPr lang="en-US" altLang="ko-KR" dirty="0" err="1" smtClean="0"/>
              <a:t>ir</a:t>
            </a:r>
            <a:r>
              <a:rPr lang="en-US" altLang="ko-KR" dirty="0" smtClean="0"/>
              <a:t>; // Return 1 no detect, 0 detect</a:t>
            </a:r>
          </a:p>
          <a:p>
            <a:r>
              <a:rPr lang="en-US" altLang="ko-KR" dirty="0" smtClean="0"/>
              <a:t>} 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602128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3.3.2 LED</a:t>
            </a:r>
            <a:r>
              <a:rPr lang="ko-KR" altLang="en-US" dirty="0" smtClean="0"/>
              <a:t>로 물체감지 표시하기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42</a:t>
            </a:fld>
            <a:endParaRPr lang="ko-KR" alt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106594472" descr="EMB00000a1c13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3392394" cy="3936926"/>
          </a:xfrm>
          <a:prstGeom prst="rect">
            <a:avLst/>
          </a:prstGeom>
          <a:noFill/>
        </p:spPr>
      </p:pic>
      <p:pic>
        <p:nvPicPr>
          <p:cNvPr id="5123" name="Picture 3" descr="E:\fribot_img\FBARDUINO\IMG_1149-1.jpg"/>
          <p:cNvPicPr>
            <a:picLocks noChangeAspect="1" noChangeArrowheads="1"/>
          </p:cNvPicPr>
          <p:nvPr/>
        </p:nvPicPr>
        <p:blipFill>
          <a:blip r:embed="rId3" cstate="print"/>
          <a:srcRect l="8207" r="7689"/>
          <a:stretch>
            <a:fillRect/>
          </a:stretch>
        </p:blipFill>
        <p:spPr bwMode="auto">
          <a:xfrm>
            <a:off x="4355976" y="1844824"/>
            <a:ext cx="4352000" cy="3880917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4499992" y="1844824"/>
            <a:ext cx="2056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Infrared Receiver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cxnSp>
        <p:nvCxnSpPr>
          <p:cNvPr id="8" name="직선 화살표 연결선 7"/>
          <p:cNvCxnSpPr>
            <a:stCxn id="7" idx="3"/>
          </p:cNvCxnSpPr>
          <p:nvPr/>
        </p:nvCxnSpPr>
        <p:spPr>
          <a:xfrm>
            <a:off x="6556645" y="2029490"/>
            <a:ext cx="319611" cy="17537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 rot="20210716">
            <a:off x="7174321" y="2179141"/>
            <a:ext cx="14035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Infrared LED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86104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P4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6068" y="3039156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P9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3668" y="280406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P10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407707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P3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429309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P2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096" y="513744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GND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2120" y="206084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5V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 rot="1188722">
            <a:off x="7324140" y="5024985"/>
            <a:ext cx="14035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Infrared LED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004048" y="5373216"/>
            <a:ext cx="2056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Infrared Receiver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 flipV="1">
            <a:off x="6300192" y="4869160"/>
            <a:ext cx="648072" cy="57606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97788" y="3233760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P8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3429000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P7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24128" y="278092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LED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96136" y="328498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LED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3.3.3 ABOT </a:t>
            </a:r>
            <a:r>
              <a:rPr lang="ko-KR" altLang="en-US" dirty="0" smtClean="0"/>
              <a:t>적외선 주행 테스트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43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11560" y="1484784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#include &lt;</a:t>
            </a:r>
            <a:r>
              <a:rPr lang="en-US" altLang="ko-KR" dirty="0" err="1" smtClean="0"/>
              <a:t>Servo.h</a:t>
            </a:r>
            <a:r>
              <a:rPr lang="en-US" altLang="ko-KR" dirty="0" smtClean="0"/>
              <a:t>&gt;          // Include servo library</a:t>
            </a:r>
          </a:p>
          <a:p>
            <a:r>
              <a:rPr lang="en-US" altLang="ko-KR" dirty="0" smtClean="0"/>
              <a:t>Servo </a:t>
            </a:r>
            <a:r>
              <a:rPr lang="en-US" altLang="ko-KR" dirty="0" err="1" smtClean="0"/>
              <a:t>servoLeft</a:t>
            </a:r>
            <a:r>
              <a:rPr lang="en-US" altLang="ko-KR" dirty="0" smtClean="0"/>
              <a:t>;          // Declare left and right servos</a:t>
            </a:r>
          </a:p>
          <a:p>
            <a:r>
              <a:rPr lang="en-US" altLang="ko-KR" dirty="0" smtClean="0"/>
              <a:t>Servo </a:t>
            </a:r>
            <a:r>
              <a:rPr lang="en-US" altLang="ko-KR" dirty="0" err="1" smtClean="0"/>
              <a:t>servoRight</a:t>
            </a:r>
            <a:r>
              <a:rPr lang="en-US" altLang="ko-KR" dirty="0" smtClean="0"/>
              <a:t>;</a:t>
            </a:r>
          </a:p>
          <a:p>
            <a:r>
              <a:rPr lang="en-US" altLang="ko-KR" dirty="0" smtClean="0"/>
              <a:t>void setup()              // Built-in initialization block</a:t>
            </a:r>
          </a:p>
          <a:p>
            <a:r>
              <a:rPr lang="en-US" altLang="ko-KR" dirty="0" smtClean="0"/>
              <a:t>{ </a:t>
            </a:r>
            <a:r>
              <a:rPr lang="en-US" altLang="ko-KR" dirty="0" err="1" smtClean="0"/>
              <a:t>pinMode</a:t>
            </a:r>
            <a:r>
              <a:rPr lang="en-US" altLang="ko-KR" dirty="0" smtClean="0"/>
              <a:t>(10, INPUT); </a:t>
            </a:r>
            <a:r>
              <a:rPr lang="en-US" altLang="ko-KR" dirty="0" err="1" smtClean="0"/>
              <a:t>pinMode</a:t>
            </a:r>
            <a:r>
              <a:rPr lang="en-US" altLang="ko-KR" dirty="0" smtClean="0"/>
              <a:t>(9, OUTPUT);//Left IR LED &amp; Receiver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pinMode</a:t>
            </a:r>
            <a:r>
              <a:rPr lang="en-US" altLang="ko-KR" dirty="0" smtClean="0"/>
              <a:t>(3, INPUT); </a:t>
            </a:r>
            <a:r>
              <a:rPr lang="en-US" altLang="ko-KR" dirty="0" err="1" smtClean="0"/>
              <a:t>pinMode</a:t>
            </a:r>
            <a:r>
              <a:rPr lang="en-US" altLang="ko-KR" dirty="0" smtClean="0"/>
              <a:t>(2, OUTPUT);//Right IR LED &amp; Receiver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pinMode</a:t>
            </a:r>
            <a:r>
              <a:rPr lang="en-US" altLang="ko-KR" dirty="0" smtClean="0"/>
              <a:t>(8, OUTPUT); </a:t>
            </a:r>
            <a:r>
              <a:rPr lang="en-US" altLang="ko-KR" dirty="0" err="1" smtClean="0"/>
              <a:t>pinMode</a:t>
            </a:r>
            <a:r>
              <a:rPr lang="en-US" altLang="ko-KR" dirty="0" smtClean="0"/>
              <a:t>(7, OUTPUT);// Indicator LEDs</a:t>
            </a:r>
          </a:p>
          <a:p>
            <a:r>
              <a:rPr lang="en-US" altLang="ko-KR" dirty="0" smtClean="0"/>
              <a:t>  tone(4, 3000, 1000);      // Play tone for 1 second</a:t>
            </a:r>
          </a:p>
          <a:p>
            <a:r>
              <a:rPr lang="en-US" altLang="ko-KR" dirty="0" smtClean="0"/>
              <a:t>  delay(1000);               // Delay to finish tone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servoLeft.attach</a:t>
            </a:r>
            <a:r>
              <a:rPr lang="en-US" altLang="ko-KR" dirty="0" smtClean="0"/>
              <a:t>(13);      // Attach left signal to pin 13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servoRight.attach</a:t>
            </a:r>
            <a:r>
              <a:rPr lang="en-US" altLang="ko-KR" dirty="0" smtClean="0"/>
              <a:t>(12);   }   // Attach right signal to pin 12</a:t>
            </a:r>
          </a:p>
          <a:p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void loop()                  // Main loop auto-repeats</a:t>
            </a:r>
          </a:p>
          <a:p>
            <a:r>
              <a:rPr lang="en-US" altLang="ko-KR" dirty="0" smtClean="0"/>
              <a:t>{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irLeft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irDetect</a:t>
            </a:r>
            <a:r>
              <a:rPr lang="en-US" altLang="ko-KR" dirty="0" smtClean="0"/>
              <a:t>(9, 10, 38000);  // Check for object on left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irRight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irDetect</a:t>
            </a:r>
            <a:r>
              <a:rPr lang="en-US" altLang="ko-KR" dirty="0" smtClean="0"/>
              <a:t>(2, 3, 38000);// Check for object on right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digitalWrite</a:t>
            </a:r>
            <a:r>
              <a:rPr lang="en-US" altLang="ko-KR" dirty="0" smtClean="0"/>
              <a:t>(8, !</a:t>
            </a:r>
            <a:r>
              <a:rPr lang="en-US" altLang="ko-KR" dirty="0" err="1" smtClean="0"/>
              <a:t>irLeft</a:t>
            </a:r>
            <a:r>
              <a:rPr lang="en-US" altLang="ko-KR" dirty="0" smtClean="0"/>
              <a:t>);      // LED states opposite of IR   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digitalWrite</a:t>
            </a:r>
            <a:r>
              <a:rPr lang="en-US" altLang="ko-KR" dirty="0" smtClean="0"/>
              <a:t>(7, !</a:t>
            </a:r>
            <a:r>
              <a:rPr lang="en-US" altLang="ko-KR" dirty="0" err="1" smtClean="0"/>
              <a:t>irRight</a:t>
            </a:r>
            <a:r>
              <a:rPr lang="en-US" altLang="ko-KR" dirty="0" smtClean="0"/>
              <a:t>);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602128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44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83568" y="692696"/>
            <a:ext cx="7632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 if((</a:t>
            </a:r>
            <a:r>
              <a:rPr lang="en-US" altLang="ko-KR" dirty="0" err="1" smtClean="0"/>
              <a:t>irLeft</a:t>
            </a:r>
            <a:r>
              <a:rPr lang="en-US" altLang="ko-KR" dirty="0" smtClean="0"/>
              <a:t> == 0) &amp;&amp; (</a:t>
            </a:r>
            <a:r>
              <a:rPr lang="en-US" altLang="ko-KR" dirty="0" err="1" smtClean="0"/>
              <a:t>irRight</a:t>
            </a:r>
            <a:r>
              <a:rPr lang="en-US" altLang="ko-KR" dirty="0" smtClean="0"/>
              <a:t> == 0))  // If both sides detect</a:t>
            </a:r>
          </a:p>
          <a:p>
            <a:r>
              <a:rPr lang="en-US" altLang="ko-KR" dirty="0" smtClean="0"/>
              <a:t>  { backward(1000);               // Back up 1 second</a:t>
            </a:r>
          </a:p>
          <a:p>
            <a:r>
              <a:rPr lang="en-US" altLang="ko-KR" dirty="0" smtClean="0"/>
              <a:t>    </a:t>
            </a:r>
            <a:r>
              <a:rPr lang="en-US" altLang="ko-KR" dirty="0" err="1" smtClean="0"/>
              <a:t>turnLeft</a:t>
            </a:r>
            <a:r>
              <a:rPr lang="en-US" altLang="ko-KR" dirty="0" smtClean="0"/>
              <a:t>(800);    }            // Turn left about 120 degrees</a:t>
            </a:r>
          </a:p>
          <a:p>
            <a:r>
              <a:rPr lang="en-US" altLang="ko-KR" dirty="0" smtClean="0"/>
              <a:t>  else if(</a:t>
            </a:r>
            <a:r>
              <a:rPr lang="en-US" altLang="ko-KR" dirty="0" err="1" smtClean="0"/>
              <a:t>irLeft</a:t>
            </a:r>
            <a:r>
              <a:rPr lang="en-US" altLang="ko-KR" dirty="0" smtClean="0"/>
              <a:t> == 0)             // If only left side detects</a:t>
            </a:r>
          </a:p>
          <a:p>
            <a:r>
              <a:rPr lang="en-US" altLang="ko-KR" dirty="0" smtClean="0"/>
              <a:t>  { backward(1000);           // Back up 1 second</a:t>
            </a:r>
          </a:p>
          <a:p>
            <a:r>
              <a:rPr lang="en-US" altLang="ko-KR" dirty="0" smtClean="0"/>
              <a:t>    </a:t>
            </a:r>
            <a:r>
              <a:rPr lang="en-US" altLang="ko-KR" dirty="0" err="1" smtClean="0"/>
              <a:t>turnRight</a:t>
            </a:r>
            <a:r>
              <a:rPr lang="en-US" altLang="ko-KR" dirty="0" smtClean="0"/>
              <a:t>(400);   }        // Turn right about 60 degrees</a:t>
            </a:r>
          </a:p>
          <a:p>
            <a:r>
              <a:rPr lang="en-US" altLang="ko-KR" dirty="0" smtClean="0"/>
              <a:t>  else if(</a:t>
            </a:r>
            <a:r>
              <a:rPr lang="en-US" altLang="ko-KR" dirty="0" err="1" smtClean="0"/>
              <a:t>irRight</a:t>
            </a:r>
            <a:r>
              <a:rPr lang="en-US" altLang="ko-KR" dirty="0" smtClean="0"/>
              <a:t> == 0)         // If only right side detects</a:t>
            </a:r>
          </a:p>
          <a:p>
            <a:r>
              <a:rPr lang="en-US" altLang="ko-KR" dirty="0" smtClean="0"/>
              <a:t>  { backward(1000);           // Back up 1 second</a:t>
            </a:r>
          </a:p>
          <a:p>
            <a:r>
              <a:rPr lang="en-US" altLang="ko-KR" dirty="0" smtClean="0"/>
              <a:t>    </a:t>
            </a:r>
            <a:r>
              <a:rPr lang="en-US" altLang="ko-KR" dirty="0" err="1" smtClean="0"/>
              <a:t>turnLeft</a:t>
            </a:r>
            <a:r>
              <a:rPr lang="en-US" altLang="ko-KR" dirty="0" smtClean="0"/>
              <a:t>(400);    }        // Turn left about 60 degrees</a:t>
            </a:r>
          </a:p>
          <a:p>
            <a:r>
              <a:rPr lang="en-US" altLang="ko-KR" dirty="0" smtClean="0"/>
              <a:t>  else                       // Otherwise, no whisker contact</a:t>
            </a:r>
          </a:p>
          <a:p>
            <a:r>
              <a:rPr lang="en-US" altLang="ko-KR" dirty="0" smtClean="0"/>
              <a:t>  { forward(20);     }        // Forward 1/50 of a second</a:t>
            </a:r>
          </a:p>
          <a:p>
            <a:r>
              <a:rPr lang="en-US" altLang="ko-KR" dirty="0" smtClean="0"/>
              <a:t>}</a:t>
            </a:r>
          </a:p>
          <a:p>
            <a:endParaRPr lang="en-US" altLang="ko-KR" dirty="0" smtClean="0"/>
          </a:p>
          <a:p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irDetect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irLedPin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irReceiverPin</a:t>
            </a:r>
            <a:r>
              <a:rPr lang="en-US" altLang="ko-KR" dirty="0" smtClean="0"/>
              <a:t>, long frequency)</a:t>
            </a:r>
          </a:p>
          <a:p>
            <a:r>
              <a:rPr lang="en-US" altLang="ko-KR" dirty="0" smtClean="0"/>
              <a:t>{ tone(</a:t>
            </a:r>
            <a:r>
              <a:rPr lang="en-US" altLang="ko-KR" dirty="0" err="1" smtClean="0"/>
              <a:t>irLedPin</a:t>
            </a:r>
            <a:r>
              <a:rPr lang="en-US" altLang="ko-KR" dirty="0" smtClean="0"/>
              <a:t>, frequency, 8);   // IRLED 38 kHz for at least 1 ms</a:t>
            </a:r>
          </a:p>
          <a:p>
            <a:r>
              <a:rPr lang="en-US" altLang="ko-KR" dirty="0" smtClean="0"/>
              <a:t>  delay(1);                       // Wait 1 ms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digitalRead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irReceiverPin</a:t>
            </a:r>
            <a:r>
              <a:rPr lang="en-US" altLang="ko-KR" dirty="0" smtClean="0"/>
              <a:t>); // IR receiver -&gt; </a:t>
            </a:r>
            <a:r>
              <a:rPr lang="en-US" altLang="ko-KR" dirty="0" err="1" smtClean="0"/>
              <a:t>ir</a:t>
            </a:r>
            <a:r>
              <a:rPr lang="en-US" altLang="ko-KR" dirty="0" smtClean="0"/>
              <a:t> variable</a:t>
            </a:r>
          </a:p>
          <a:p>
            <a:r>
              <a:rPr lang="en-US" altLang="ko-KR" dirty="0" smtClean="0"/>
              <a:t>  delay(1);                 // Down time before recheck</a:t>
            </a:r>
          </a:p>
          <a:p>
            <a:r>
              <a:rPr lang="en-US" altLang="ko-KR" dirty="0" smtClean="0"/>
              <a:t>  return </a:t>
            </a:r>
            <a:r>
              <a:rPr lang="en-US" altLang="ko-KR" dirty="0" err="1" smtClean="0"/>
              <a:t>ir</a:t>
            </a:r>
            <a:r>
              <a:rPr lang="en-US" altLang="ko-KR" dirty="0" smtClean="0"/>
              <a:t>;     }             // Return 1 no detect, 0 detect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45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755576" y="764704"/>
            <a:ext cx="7632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void forward(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time)          // Forward function</a:t>
            </a:r>
          </a:p>
          <a:p>
            <a:r>
              <a:rPr lang="en-US" altLang="ko-KR" dirty="0" smtClean="0"/>
              <a:t>{ </a:t>
            </a:r>
            <a:r>
              <a:rPr lang="en-US" altLang="ko-KR" dirty="0" err="1" smtClean="0"/>
              <a:t>servoLeft.writeMicroseconds</a:t>
            </a:r>
            <a:r>
              <a:rPr lang="en-US" altLang="ko-KR" dirty="0" smtClean="0"/>
              <a:t>(1700);  // Left wheel counterclockwise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servoRight.writeMicroseconds</a:t>
            </a:r>
            <a:r>
              <a:rPr lang="en-US" altLang="ko-KR" dirty="0" smtClean="0"/>
              <a:t>(1300); // Right wheel clockwise</a:t>
            </a:r>
          </a:p>
          <a:p>
            <a:r>
              <a:rPr lang="en-US" altLang="ko-KR" dirty="0" smtClean="0"/>
              <a:t>  delay(time);     }                 // Maneuver for time ms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void </a:t>
            </a:r>
            <a:r>
              <a:rPr lang="en-US" altLang="ko-KR" dirty="0" err="1" smtClean="0"/>
              <a:t>turnLeft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time)              // Left turn function</a:t>
            </a:r>
          </a:p>
          <a:p>
            <a:r>
              <a:rPr lang="en-US" altLang="ko-KR" dirty="0" smtClean="0"/>
              <a:t>{ </a:t>
            </a:r>
            <a:r>
              <a:rPr lang="en-US" altLang="ko-KR" dirty="0" err="1" smtClean="0"/>
              <a:t>servoLeft.writeMicroseconds</a:t>
            </a:r>
            <a:r>
              <a:rPr lang="en-US" altLang="ko-KR" dirty="0" smtClean="0"/>
              <a:t>(1300); // Left wheel clockwise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servoRight.writeMicroseconds</a:t>
            </a:r>
            <a:r>
              <a:rPr lang="en-US" altLang="ko-KR" dirty="0" smtClean="0"/>
              <a:t>(1300); // Right wheel clockwise</a:t>
            </a:r>
          </a:p>
          <a:p>
            <a:r>
              <a:rPr lang="en-US" altLang="ko-KR" dirty="0" smtClean="0"/>
              <a:t>  delay(time);        }             // Maneuver for time ms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void </a:t>
            </a:r>
            <a:r>
              <a:rPr lang="en-US" altLang="ko-KR" dirty="0" err="1" smtClean="0"/>
              <a:t>turnRight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time)            // Right turn function</a:t>
            </a:r>
          </a:p>
          <a:p>
            <a:r>
              <a:rPr lang="en-US" altLang="ko-KR" dirty="0" smtClean="0"/>
              <a:t>{ </a:t>
            </a:r>
            <a:r>
              <a:rPr lang="en-US" altLang="ko-KR" dirty="0" err="1" smtClean="0"/>
              <a:t>servoLeft.writeMicroseconds</a:t>
            </a:r>
            <a:r>
              <a:rPr lang="en-US" altLang="ko-KR" dirty="0" smtClean="0"/>
              <a:t>(1700); // Left wheel counterclockwise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servoRight.writeMicroseconds</a:t>
            </a:r>
            <a:r>
              <a:rPr lang="en-US" altLang="ko-KR" dirty="0" smtClean="0"/>
              <a:t>(1700); // Right wheel counterclockwise</a:t>
            </a:r>
          </a:p>
          <a:p>
            <a:r>
              <a:rPr lang="en-US" altLang="ko-KR" dirty="0" smtClean="0"/>
              <a:t>  delay(time);       }           // Maneuver for time ms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void backward(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time)       // Backward function</a:t>
            </a:r>
          </a:p>
          <a:p>
            <a:r>
              <a:rPr lang="en-US" altLang="ko-KR" dirty="0" smtClean="0"/>
              <a:t>{ </a:t>
            </a:r>
            <a:r>
              <a:rPr lang="en-US" altLang="ko-KR" dirty="0" err="1" smtClean="0"/>
              <a:t>servoLeft.writeMicroseconds</a:t>
            </a:r>
            <a:r>
              <a:rPr lang="en-US" altLang="ko-KR" dirty="0" smtClean="0"/>
              <a:t>(1300); // Left wheel clockwise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servoRight.writeMicroseconds</a:t>
            </a:r>
            <a:r>
              <a:rPr lang="en-US" altLang="ko-KR" dirty="0" smtClean="0"/>
              <a:t>(1700); // Right wheel counterclockwise</a:t>
            </a:r>
          </a:p>
          <a:p>
            <a:r>
              <a:rPr lang="en-US" altLang="ko-KR" dirty="0" smtClean="0"/>
              <a:t>  delay(time);       }          // Maneuver for time ms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602128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ABOT</a:t>
            </a:r>
            <a:r>
              <a:rPr lang="ko-KR" altLang="en-US" dirty="0" smtClean="0"/>
              <a:t>이 주행할 때 개선점은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좌</a:t>
            </a:r>
            <a:r>
              <a:rPr lang="en-US" altLang="ko-KR" dirty="0" smtClean="0"/>
              <a:t>/</a:t>
            </a:r>
            <a:r>
              <a:rPr lang="ko-KR" altLang="en-US" dirty="0" smtClean="0"/>
              <a:t>우 센서의 감도가 비슷한가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센서의 감도가 다르면 어떤 현상이 발생하는가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송신</a:t>
            </a:r>
            <a:r>
              <a:rPr lang="en-US" altLang="ko-KR" dirty="0" smtClean="0"/>
              <a:t>/</a:t>
            </a:r>
            <a:r>
              <a:rPr lang="ko-KR" altLang="en-US" dirty="0" smtClean="0"/>
              <a:t>수신 센서의 감지방향 변화에는 어떤 차이가 있는가</a:t>
            </a:r>
            <a:r>
              <a:rPr lang="en-US" altLang="ko-KR" dirty="0" smtClean="0"/>
              <a:t>?</a:t>
            </a:r>
          </a:p>
          <a:p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3.3.4 </a:t>
            </a:r>
            <a:r>
              <a:rPr lang="ko-KR" altLang="en-US" dirty="0" smtClean="0"/>
              <a:t>센서 감지횟수 증가시키기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47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11560" y="1412776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#include &lt;</a:t>
            </a:r>
            <a:r>
              <a:rPr lang="en-US" altLang="ko-KR" dirty="0" err="1" smtClean="0"/>
              <a:t>Servo.h</a:t>
            </a:r>
            <a:r>
              <a:rPr lang="en-US" altLang="ko-KR" dirty="0" smtClean="0"/>
              <a:t>&gt;        // Include servo library</a:t>
            </a:r>
          </a:p>
          <a:p>
            <a:r>
              <a:rPr lang="en-US" altLang="ko-KR" dirty="0" smtClean="0"/>
              <a:t>Servo </a:t>
            </a:r>
            <a:r>
              <a:rPr lang="en-US" altLang="ko-KR" dirty="0" err="1" smtClean="0"/>
              <a:t>servoLeft</a:t>
            </a:r>
            <a:r>
              <a:rPr lang="en-US" altLang="ko-KR" dirty="0" smtClean="0"/>
              <a:t>;             // Declare left and right servos</a:t>
            </a:r>
          </a:p>
          <a:p>
            <a:r>
              <a:rPr lang="en-US" altLang="ko-KR" dirty="0" smtClean="0"/>
              <a:t>Servo </a:t>
            </a:r>
            <a:r>
              <a:rPr lang="en-US" altLang="ko-KR" dirty="0" err="1" smtClean="0"/>
              <a:t>servoRight</a:t>
            </a:r>
            <a:r>
              <a:rPr lang="en-US" altLang="ko-KR" dirty="0" smtClean="0"/>
              <a:t>;</a:t>
            </a:r>
          </a:p>
          <a:p>
            <a:r>
              <a:rPr lang="en-US" altLang="ko-KR" dirty="0" smtClean="0"/>
              <a:t>void setup()              // Built-in initialization block</a:t>
            </a:r>
          </a:p>
          <a:p>
            <a:r>
              <a:rPr lang="en-US" altLang="ko-KR" dirty="0" smtClean="0"/>
              <a:t>{ </a:t>
            </a:r>
            <a:r>
              <a:rPr lang="en-US" altLang="ko-KR" dirty="0" err="1" smtClean="0"/>
              <a:t>pinMode</a:t>
            </a:r>
            <a:r>
              <a:rPr lang="en-US" altLang="ko-KR" dirty="0" smtClean="0"/>
              <a:t>(10, INPUT); </a:t>
            </a:r>
            <a:r>
              <a:rPr lang="en-US" altLang="ko-KR" dirty="0" err="1" smtClean="0"/>
              <a:t>pinMode</a:t>
            </a:r>
            <a:r>
              <a:rPr lang="en-US" altLang="ko-KR" dirty="0" smtClean="0"/>
              <a:t>(9, OUTPUT);  //Left IR LED &amp; Receiver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pinMode</a:t>
            </a:r>
            <a:r>
              <a:rPr lang="en-US" altLang="ko-KR" dirty="0" smtClean="0"/>
              <a:t>(3, INPUT);  </a:t>
            </a:r>
            <a:r>
              <a:rPr lang="en-US" altLang="ko-KR" dirty="0" err="1" smtClean="0"/>
              <a:t>pinMode</a:t>
            </a:r>
            <a:r>
              <a:rPr lang="en-US" altLang="ko-KR" dirty="0" smtClean="0"/>
              <a:t>(2, OUTPUT);   // Right IR LED &amp; Receiver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pinMode</a:t>
            </a:r>
            <a:r>
              <a:rPr lang="en-US" altLang="ko-KR" dirty="0" smtClean="0"/>
              <a:t>(8, OUTPUT); </a:t>
            </a:r>
            <a:r>
              <a:rPr lang="en-US" altLang="ko-KR" dirty="0" err="1" smtClean="0"/>
              <a:t>pinMode</a:t>
            </a:r>
            <a:r>
              <a:rPr lang="en-US" altLang="ko-KR" dirty="0" smtClean="0"/>
              <a:t>(7, OUTPUT);// Indicator LEDs</a:t>
            </a:r>
          </a:p>
          <a:p>
            <a:r>
              <a:rPr lang="en-US" altLang="ko-KR" dirty="0" smtClean="0"/>
              <a:t>  tone(4, 3000, 1000);        // Play tone for 1 second</a:t>
            </a:r>
          </a:p>
          <a:p>
            <a:r>
              <a:rPr lang="en-US" altLang="ko-KR" dirty="0" smtClean="0"/>
              <a:t>  delay(1000);              // Delay to finish tone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servoLeft.attach</a:t>
            </a:r>
            <a:r>
              <a:rPr lang="en-US" altLang="ko-KR" dirty="0" smtClean="0"/>
              <a:t>(13);      // Attach left signal to pin 13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servoRight.attach</a:t>
            </a:r>
            <a:r>
              <a:rPr lang="en-US" altLang="ko-KR" dirty="0" smtClean="0"/>
              <a:t>(12);   }   // Attach right signal to pin 12</a:t>
            </a:r>
          </a:p>
          <a:p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void loop()                 // Main loop auto-repeats</a:t>
            </a:r>
          </a:p>
          <a:p>
            <a:r>
              <a:rPr lang="en-US" altLang="ko-KR" dirty="0" smtClean="0"/>
              <a:t>{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irLeft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irDetect</a:t>
            </a:r>
            <a:r>
              <a:rPr lang="en-US" altLang="ko-KR" dirty="0" smtClean="0"/>
              <a:t>(9, 10, 38000); // Check for object on left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irRight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irDetect</a:t>
            </a:r>
            <a:r>
              <a:rPr lang="en-US" altLang="ko-KR" dirty="0" smtClean="0"/>
              <a:t>(2, 3, 38000);// Check for object on right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digitalWrite</a:t>
            </a:r>
            <a:r>
              <a:rPr lang="en-US" altLang="ko-KR" dirty="0" smtClean="0"/>
              <a:t>(8, !</a:t>
            </a:r>
            <a:r>
              <a:rPr lang="en-US" altLang="ko-KR" dirty="0" err="1" smtClean="0"/>
              <a:t>irLeft</a:t>
            </a:r>
            <a:r>
              <a:rPr lang="en-US" altLang="ko-KR" dirty="0" smtClean="0"/>
              <a:t>);      // LED states opposite of IR   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digitalWrite</a:t>
            </a:r>
            <a:r>
              <a:rPr lang="en-US" altLang="ko-KR" dirty="0" smtClean="0"/>
              <a:t>(7, !</a:t>
            </a:r>
            <a:r>
              <a:rPr lang="en-US" altLang="ko-KR" dirty="0" err="1" smtClean="0"/>
              <a:t>irRight</a:t>
            </a:r>
            <a:r>
              <a:rPr lang="en-US" altLang="ko-KR" dirty="0" smtClean="0"/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48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83568" y="329163"/>
            <a:ext cx="784887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 if((</a:t>
            </a:r>
            <a:r>
              <a:rPr lang="en-US" altLang="ko-KR" sz="1400" dirty="0" err="1" smtClean="0"/>
              <a:t>irLeft</a:t>
            </a:r>
            <a:r>
              <a:rPr lang="en-US" altLang="ko-KR" sz="1400" dirty="0" smtClean="0"/>
              <a:t> == 0) &amp;&amp; (</a:t>
            </a:r>
            <a:r>
              <a:rPr lang="en-US" altLang="ko-KR" sz="1400" dirty="0" err="1" smtClean="0"/>
              <a:t>irRight</a:t>
            </a:r>
            <a:r>
              <a:rPr lang="en-US" altLang="ko-KR" sz="1400" dirty="0" smtClean="0"/>
              <a:t> == 0)) // If both sides detect</a:t>
            </a:r>
          </a:p>
          <a:p>
            <a:r>
              <a:rPr lang="en-US" altLang="ko-KR" sz="1400" dirty="0" smtClean="0"/>
              <a:t>  {maneuver(-200, -200, 20);  }    // Backward 20 milliseconds</a:t>
            </a:r>
          </a:p>
          <a:p>
            <a:r>
              <a:rPr lang="en-US" altLang="ko-KR" sz="1400" dirty="0" smtClean="0"/>
              <a:t>  else if(</a:t>
            </a:r>
            <a:r>
              <a:rPr lang="en-US" altLang="ko-KR" sz="1400" dirty="0" err="1" smtClean="0"/>
              <a:t>irLeft</a:t>
            </a:r>
            <a:r>
              <a:rPr lang="en-US" altLang="ko-KR" sz="1400" dirty="0" smtClean="0"/>
              <a:t> == 0)          // If only left side detects</a:t>
            </a:r>
          </a:p>
          <a:p>
            <a:r>
              <a:rPr lang="en-US" altLang="ko-KR" sz="1400" dirty="0" smtClean="0"/>
              <a:t>  {maneuver(200, -200, 20);    }    // Right for 20 ms</a:t>
            </a:r>
          </a:p>
          <a:p>
            <a:r>
              <a:rPr lang="en-US" altLang="ko-KR" sz="1400" dirty="0" smtClean="0"/>
              <a:t>  else if(</a:t>
            </a:r>
            <a:r>
              <a:rPr lang="en-US" altLang="ko-KR" sz="1400" dirty="0" err="1" smtClean="0"/>
              <a:t>irRight</a:t>
            </a:r>
            <a:r>
              <a:rPr lang="en-US" altLang="ko-KR" sz="1400" dirty="0" smtClean="0"/>
              <a:t> == 0)        // If only right side detects</a:t>
            </a:r>
          </a:p>
          <a:p>
            <a:r>
              <a:rPr lang="en-US" altLang="ko-KR" sz="1400" dirty="0" smtClean="0"/>
              <a:t>  {maneuver(-200, 200, 20);    }     // Left for 20 ms</a:t>
            </a:r>
          </a:p>
          <a:p>
            <a:r>
              <a:rPr lang="en-US" altLang="ko-KR" sz="1400" dirty="0" smtClean="0"/>
              <a:t>  else                          // Otherwise, no IR detects</a:t>
            </a:r>
          </a:p>
          <a:p>
            <a:r>
              <a:rPr lang="en-US" altLang="ko-KR" sz="1400" dirty="0" smtClean="0"/>
              <a:t>  {maneuver(200, 200, 20);      }    // Forward 20 ms</a:t>
            </a:r>
          </a:p>
          <a:p>
            <a:r>
              <a:rPr lang="en-US" altLang="ko-KR" sz="1400" dirty="0" smtClean="0"/>
              <a:t>}</a:t>
            </a:r>
          </a:p>
          <a:p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irDetect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irLedPin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irReceiverPin</a:t>
            </a:r>
            <a:r>
              <a:rPr lang="en-US" altLang="ko-KR" sz="1400" dirty="0" smtClean="0"/>
              <a:t>, long frequency)</a:t>
            </a:r>
          </a:p>
          <a:p>
            <a:r>
              <a:rPr lang="en-US" altLang="ko-KR" sz="1400" dirty="0" smtClean="0"/>
              <a:t>{ tone(</a:t>
            </a:r>
            <a:r>
              <a:rPr lang="en-US" altLang="ko-KR" sz="1400" dirty="0" err="1" smtClean="0"/>
              <a:t>irLedPin</a:t>
            </a:r>
            <a:r>
              <a:rPr lang="en-US" altLang="ko-KR" sz="1400" dirty="0" smtClean="0"/>
              <a:t>, frequency, 8);  // IRLED 38 kHz for at least 1 ms</a:t>
            </a:r>
          </a:p>
          <a:p>
            <a:r>
              <a:rPr lang="en-US" altLang="ko-KR" sz="1400" dirty="0" smtClean="0"/>
              <a:t>  delay(1);                       // Wait 1 ms</a:t>
            </a:r>
          </a:p>
          <a:p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ir</a:t>
            </a:r>
            <a:r>
              <a:rPr lang="en-US" altLang="ko-KR" sz="1400" dirty="0" smtClean="0"/>
              <a:t> = </a:t>
            </a:r>
            <a:r>
              <a:rPr lang="en-US" altLang="ko-KR" sz="1400" dirty="0" err="1" smtClean="0"/>
              <a:t>digitalRead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irReceiverPin</a:t>
            </a:r>
            <a:r>
              <a:rPr lang="en-US" altLang="ko-KR" sz="1400" dirty="0" smtClean="0"/>
              <a:t>);// IR receiver -&gt; </a:t>
            </a:r>
            <a:r>
              <a:rPr lang="en-US" altLang="ko-KR" sz="1400" dirty="0" err="1" smtClean="0"/>
              <a:t>ir</a:t>
            </a:r>
            <a:r>
              <a:rPr lang="en-US" altLang="ko-KR" sz="1400" dirty="0" smtClean="0"/>
              <a:t> variable</a:t>
            </a:r>
          </a:p>
          <a:p>
            <a:r>
              <a:rPr lang="en-US" altLang="ko-KR" sz="1400" dirty="0" smtClean="0"/>
              <a:t>  delay(1);                   // Down time before recheck</a:t>
            </a:r>
          </a:p>
          <a:p>
            <a:r>
              <a:rPr lang="en-US" altLang="ko-KR" sz="1400" dirty="0" smtClean="0"/>
              <a:t>  return </a:t>
            </a:r>
            <a:r>
              <a:rPr lang="en-US" altLang="ko-KR" sz="1400" dirty="0" err="1" smtClean="0"/>
              <a:t>ir</a:t>
            </a:r>
            <a:r>
              <a:rPr lang="en-US" altLang="ko-KR" sz="1400" dirty="0" smtClean="0"/>
              <a:t>;               }      // Return 1 no detect, 0 detect</a:t>
            </a:r>
          </a:p>
          <a:p>
            <a:r>
              <a:rPr lang="en-US" altLang="ko-KR" sz="1400" dirty="0" smtClean="0"/>
              <a:t>void maneuver(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speedLeft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speedRight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msTime</a:t>
            </a:r>
            <a:r>
              <a:rPr lang="en-US" altLang="ko-KR" sz="1400" dirty="0" smtClean="0"/>
              <a:t>)</a:t>
            </a:r>
          </a:p>
          <a:p>
            <a:r>
              <a:rPr lang="en-US" altLang="ko-KR" sz="1400" dirty="0" smtClean="0"/>
              <a:t>{ // </a:t>
            </a:r>
            <a:r>
              <a:rPr lang="en-US" altLang="ko-KR" sz="1400" dirty="0" err="1" smtClean="0"/>
              <a:t>speedLeft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speedRight</a:t>
            </a:r>
            <a:r>
              <a:rPr lang="en-US" altLang="ko-KR" sz="1400" dirty="0" smtClean="0"/>
              <a:t> ranges: Backward  Linear  </a:t>
            </a:r>
          </a:p>
          <a:p>
            <a:r>
              <a:rPr lang="en-US" altLang="ko-KR" sz="1400" dirty="0" smtClean="0"/>
              <a:t>  // Stop  Linear   Forward</a:t>
            </a:r>
          </a:p>
          <a:p>
            <a:r>
              <a:rPr lang="en-US" altLang="ko-KR" sz="1400" dirty="0" smtClean="0"/>
              <a:t>  //     -200      -100......0......100       200</a:t>
            </a:r>
          </a:p>
          <a:p>
            <a:r>
              <a:rPr lang="en-US" altLang="ko-KR" sz="1400" dirty="0" smtClean="0"/>
              <a:t>  // Set Left servo speed</a:t>
            </a:r>
          </a:p>
          <a:p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servoLeft.writeMicroseconds</a:t>
            </a:r>
            <a:r>
              <a:rPr lang="en-US" altLang="ko-KR" sz="1400" dirty="0" smtClean="0"/>
              <a:t>(1500 + </a:t>
            </a:r>
            <a:r>
              <a:rPr lang="en-US" altLang="ko-KR" sz="1400" dirty="0" err="1" smtClean="0"/>
              <a:t>speedLeft</a:t>
            </a:r>
            <a:r>
              <a:rPr lang="en-US" altLang="ko-KR" sz="1400" dirty="0" smtClean="0"/>
              <a:t>);</a:t>
            </a:r>
          </a:p>
          <a:p>
            <a:r>
              <a:rPr lang="en-US" altLang="ko-KR" sz="1400" dirty="0" smtClean="0"/>
              <a:t>  // Set right servo speed</a:t>
            </a:r>
          </a:p>
          <a:p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servoRight.writeMicroseconds</a:t>
            </a:r>
            <a:r>
              <a:rPr lang="en-US" altLang="ko-KR" sz="1400" dirty="0" smtClean="0"/>
              <a:t>(1500 - </a:t>
            </a:r>
            <a:r>
              <a:rPr lang="en-US" altLang="ko-KR" sz="1400" dirty="0" err="1" smtClean="0"/>
              <a:t>speedRight</a:t>
            </a:r>
            <a:r>
              <a:rPr lang="en-US" altLang="ko-KR" sz="1400" dirty="0" smtClean="0"/>
              <a:t>);</a:t>
            </a:r>
          </a:p>
          <a:p>
            <a:r>
              <a:rPr lang="en-US" altLang="ko-KR" sz="1400" dirty="0" smtClean="0"/>
              <a:t>  if(</a:t>
            </a:r>
            <a:r>
              <a:rPr lang="en-US" altLang="ko-KR" sz="1400" dirty="0" err="1" smtClean="0"/>
              <a:t>msTime</a:t>
            </a:r>
            <a:r>
              <a:rPr lang="en-US" altLang="ko-KR" sz="1400" dirty="0" smtClean="0"/>
              <a:t>==-1)               // if </a:t>
            </a:r>
            <a:r>
              <a:rPr lang="en-US" altLang="ko-KR" sz="1400" dirty="0" err="1" smtClean="0"/>
              <a:t>msTime</a:t>
            </a:r>
            <a:r>
              <a:rPr lang="en-US" altLang="ko-KR" sz="1400" dirty="0" smtClean="0"/>
              <a:t> = -1</a:t>
            </a:r>
          </a:p>
          <a:p>
            <a:r>
              <a:rPr lang="en-US" altLang="ko-KR" sz="1400" dirty="0" smtClean="0"/>
              <a:t>  { </a:t>
            </a:r>
            <a:r>
              <a:rPr lang="en-US" altLang="ko-KR" sz="1400" dirty="0" err="1" smtClean="0"/>
              <a:t>servoLeft.detach</a:t>
            </a:r>
            <a:r>
              <a:rPr lang="en-US" altLang="ko-KR" sz="1400" dirty="0" smtClean="0"/>
              <a:t>();         // Stop servo signals</a:t>
            </a:r>
          </a:p>
          <a:p>
            <a:r>
              <a:rPr lang="en-US" altLang="ko-KR" sz="1400" dirty="0" smtClean="0"/>
              <a:t>    </a:t>
            </a:r>
            <a:r>
              <a:rPr lang="en-US" altLang="ko-KR" sz="1400" dirty="0" err="1" smtClean="0"/>
              <a:t>servoRight.detach</a:t>
            </a:r>
            <a:r>
              <a:rPr lang="en-US" altLang="ko-KR" sz="1400" dirty="0" smtClean="0"/>
              <a:t>();   }</a:t>
            </a:r>
          </a:p>
          <a:p>
            <a:r>
              <a:rPr lang="en-US" altLang="ko-KR" sz="1400" dirty="0" smtClean="0"/>
              <a:t>  delay(</a:t>
            </a:r>
            <a:r>
              <a:rPr lang="en-US" altLang="ko-KR" sz="1400" dirty="0" err="1" smtClean="0"/>
              <a:t>msTime</a:t>
            </a:r>
            <a:r>
              <a:rPr lang="en-US" altLang="ko-KR" sz="1400" dirty="0" smtClean="0"/>
              <a:t>);               // Delay for </a:t>
            </a:r>
            <a:r>
              <a:rPr lang="en-US" altLang="ko-KR" sz="1400" dirty="0" err="1" smtClean="0"/>
              <a:t>msTime</a:t>
            </a:r>
            <a:endParaRPr lang="en-US" altLang="ko-KR" sz="1400" dirty="0" smtClean="0"/>
          </a:p>
          <a:p>
            <a:r>
              <a:rPr lang="en-US" altLang="ko-KR" sz="1400" dirty="0" smtClean="0"/>
              <a:t>}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602128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3.3.5 </a:t>
            </a:r>
            <a:r>
              <a:rPr lang="ko-KR" altLang="en-US" dirty="0" smtClean="0"/>
              <a:t>낭떠러지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無感知</a:t>
            </a:r>
            <a:r>
              <a:rPr lang="en-US" altLang="ko-KR" dirty="0" smtClean="0"/>
              <a:t>)</a:t>
            </a:r>
            <a:r>
              <a:rPr lang="ko-KR" altLang="en-US" dirty="0" smtClean="0"/>
              <a:t> 감지하기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27784" y="1600200"/>
            <a:ext cx="6059016" cy="4525963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센서의 송신</a:t>
            </a:r>
            <a:r>
              <a:rPr lang="en-US" altLang="ko-KR" dirty="0" smtClean="0"/>
              <a:t>/</a:t>
            </a:r>
            <a:r>
              <a:rPr lang="ko-KR" altLang="en-US" dirty="0" smtClean="0"/>
              <a:t>수신 방향을 아래로 변경하면 장애물을 계속 탐지하는 것과 같다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ym typeface="Wingdings" pitchFamily="2" charset="2"/>
              </a:rPr>
              <a:t>따라서</a:t>
            </a:r>
            <a:r>
              <a:rPr lang="en-US" altLang="ko-KR" dirty="0" smtClean="0">
                <a:sym typeface="Wingdings" pitchFamily="2" charset="2"/>
              </a:rPr>
              <a:t>, </a:t>
            </a:r>
            <a:r>
              <a:rPr lang="ko-KR" altLang="en-US" dirty="0" smtClean="0">
                <a:sym typeface="Wingdings" pitchFamily="2" charset="2"/>
              </a:rPr>
              <a:t>장애물이 감지되지 않으면 낭떠러지로 판단한다</a:t>
            </a:r>
            <a:r>
              <a:rPr lang="en-US" altLang="ko-KR" dirty="0" smtClean="0">
                <a:sym typeface="Wingdings" pitchFamily="2" charset="2"/>
              </a:rPr>
              <a:t>.</a:t>
            </a:r>
            <a:br>
              <a:rPr lang="en-US" altLang="ko-KR" dirty="0" smtClean="0">
                <a:sym typeface="Wingdings" pitchFamily="2" charset="2"/>
              </a:rPr>
            </a:br>
            <a:endParaRPr lang="en-US" altLang="ko-KR" dirty="0" smtClean="0">
              <a:sym typeface="Wingdings" pitchFamily="2" charset="2"/>
            </a:endParaRPr>
          </a:p>
          <a:p>
            <a:r>
              <a:rPr lang="ko-KR" altLang="en-US" dirty="0" smtClean="0">
                <a:sym typeface="Wingdings" pitchFamily="2" charset="2"/>
              </a:rPr>
              <a:t>또는</a:t>
            </a:r>
            <a:r>
              <a:rPr lang="en-US" altLang="ko-KR" dirty="0" smtClean="0">
                <a:sym typeface="Wingdings" pitchFamily="2" charset="2"/>
              </a:rPr>
              <a:t>, </a:t>
            </a:r>
            <a:r>
              <a:rPr lang="ko-KR" altLang="en-US" dirty="0" smtClean="0">
                <a:sym typeface="Wingdings" pitchFamily="2" charset="2"/>
              </a:rPr>
              <a:t>검은색 띠로 경계를 만들어 유사한 효과를 만들 수 있다</a:t>
            </a:r>
            <a:r>
              <a:rPr lang="en-US" altLang="ko-KR" dirty="0" smtClean="0">
                <a:sym typeface="Wingdings" pitchFamily="2" charset="2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49</a:t>
            </a:fld>
            <a:endParaRPr lang="ko-KR" altLang="en-US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6561" name="_x106599696" descr="EMB00000a1c13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2006600" cy="1549400"/>
          </a:xfrm>
          <a:prstGeom prst="rect">
            <a:avLst/>
          </a:prstGeom>
          <a:noFill/>
        </p:spPr>
      </p:pic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6563" name="_x106613592" descr="EMB00000a1c13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52465"/>
            <a:ext cx="2067263" cy="2040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69" y="1052736"/>
            <a:ext cx="6635080" cy="4976310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37889" name="_x88078680" descr="EMB0000081834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836712"/>
            <a:ext cx="2664296" cy="1945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테이블 가장자리 피하여 주행하기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50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11560" y="1340768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#include &lt;</a:t>
            </a:r>
            <a:r>
              <a:rPr lang="en-US" altLang="ko-KR" dirty="0" err="1" smtClean="0"/>
              <a:t>Servo.h</a:t>
            </a:r>
            <a:r>
              <a:rPr lang="en-US" altLang="ko-KR" dirty="0" smtClean="0"/>
              <a:t>&gt;         // Include servo library</a:t>
            </a:r>
          </a:p>
          <a:p>
            <a:r>
              <a:rPr lang="en-US" altLang="ko-KR" dirty="0" smtClean="0"/>
              <a:t>Servo </a:t>
            </a:r>
            <a:r>
              <a:rPr lang="en-US" altLang="ko-KR" dirty="0" err="1" smtClean="0"/>
              <a:t>servoLeft</a:t>
            </a:r>
            <a:r>
              <a:rPr lang="en-US" altLang="ko-KR" dirty="0" smtClean="0"/>
              <a:t>;          // Declare left and right servos</a:t>
            </a:r>
          </a:p>
          <a:p>
            <a:r>
              <a:rPr lang="en-US" altLang="ko-KR" dirty="0" smtClean="0"/>
              <a:t>Servo </a:t>
            </a:r>
            <a:r>
              <a:rPr lang="en-US" altLang="ko-KR" dirty="0" err="1" smtClean="0"/>
              <a:t>servoRight</a:t>
            </a:r>
            <a:r>
              <a:rPr lang="en-US" altLang="ko-KR" dirty="0" smtClean="0"/>
              <a:t>;</a:t>
            </a:r>
          </a:p>
          <a:p>
            <a:r>
              <a:rPr lang="en-US" altLang="ko-KR" dirty="0" smtClean="0"/>
              <a:t>void setup()             // Built-in initialization block</a:t>
            </a:r>
          </a:p>
          <a:p>
            <a:r>
              <a:rPr lang="en-US" altLang="ko-KR" dirty="0" smtClean="0"/>
              <a:t>{ </a:t>
            </a:r>
            <a:r>
              <a:rPr lang="en-US" altLang="ko-KR" dirty="0" err="1" smtClean="0"/>
              <a:t>pinMode</a:t>
            </a:r>
            <a:r>
              <a:rPr lang="en-US" altLang="ko-KR" dirty="0" smtClean="0"/>
              <a:t>(10, INPUT);  </a:t>
            </a:r>
            <a:r>
              <a:rPr lang="en-US" altLang="ko-KR" dirty="0" err="1" smtClean="0"/>
              <a:t>pinMode</a:t>
            </a:r>
            <a:r>
              <a:rPr lang="en-US" altLang="ko-KR" dirty="0" smtClean="0"/>
              <a:t>(9, OUTPUT);   // Left IR LED &amp; Receiver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pinMode</a:t>
            </a:r>
            <a:r>
              <a:rPr lang="en-US" altLang="ko-KR" dirty="0" smtClean="0"/>
              <a:t>(3, INPUT);  </a:t>
            </a:r>
            <a:r>
              <a:rPr lang="en-US" altLang="ko-KR" dirty="0" err="1" smtClean="0"/>
              <a:t>pinMode</a:t>
            </a:r>
            <a:r>
              <a:rPr lang="en-US" altLang="ko-KR" dirty="0" smtClean="0"/>
              <a:t>(2, OUTPUT);    // Right IR LED &amp; Receiver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pinMode</a:t>
            </a:r>
            <a:r>
              <a:rPr lang="en-US" altLang="ko-KR" dirty="0" smtClean="0"/>
              <a:t>(8, OUTPUT); </a:t>
            </a:r>
            <a:r>
              <a:rPr lang="en-US" altLang="ko-KR" dirty="0" err="1" smtClean="0"/>
              <a:t>pinMode</a:t>
            </a:r>
            <a:r>
              <a:rPr lang="en-US" altLang="ko-KR" dirty="0" smtClean="0"/>
              <a:t>(7, OUTPUT);// Indicator LEDs</a:t>
            </a:r>
          </a:p>
          <a:p>
            <a:r>
              <a:rPr lang="en-US" altLang="ko-KR" dirty="0" smtClean="0"/>
              <a:t>  tone(4, 3000, 1000);       // Play tone for 1 second</a:t>
            </a:r>
          </a:p>
          <a:p>
            <a:r>
              <a:rPr lang="en-US" altLang="ko-KR" dirty="0" smtClean="0"/>
              <a:t>  delay(1000);               // Delay to finish tone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servoLeft.attach</a:t>
            </a:r>
            <a:r>
              <a:rPr lang="en-US" altLang="ko-KR" dirty="0" smtClean="0"/>
              <a:t>(13);       // Attach left signal to pin 13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servoRight.attach</a:t>
            </a:r>
            <a:r>
              <a:rPr lang="en-US" altLang="ko-KR" dirty="0" smtClean="0"/>
              <a:t>(12);     // Attach right signal to pin 12</a:t>
            </a:r>
          </a:p>
          <a:p>
            <a:r>
              <a:rPr lang="en-US" altLang="ko-KR" dirty="0" smtClean="0"/>
              <a:t>}  </a:t>
            </a:r>
          </a:p>
          <a:p>
            <a:r>
              <a:rPr lang="en-US" altLang="ko-KR" dirty="0" smtClean="0"/>
              <a:t>void loop()                  // Main loop auto-repeats</a:t>
            </a:r>
          </a:p>
          <a:p>
            <a:r>
              <a:rPr lang="en-US" altLang="ko-KR" dirty="0" smtClean="0"/>
              <a:t>{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irLeft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irDetect</a:t>
            </a:r>
            <a:r>
              <a:rPr lang="en-US" altLang="ko-KR" dirty="0" smtClean="0"/>
              <a:t>(9, 10, 38000);// Check for object on left</a:t>
            </a:r>
          </a:p>
          <a:p>
            <a:r>
              <a:rPr lang="en-US" altLang="ko-KR" dirty="0" smtClean="0"/>
              <a:t>  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irRight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irDetect</a:t>
            </a:r>
            <a:r>
              <a:rPr lang="en-US" altLang="ko-KR" dirty="0" smtClean="0"/>
              <a:t>(2, 3, 38000); // Check for object on right</a:t>
            </a:r>
          </a:p>
          <a:p>
            <a:r>
              <a:rPr lang="en-US" altLang="ko-KR" dirty="0" smtClean="0"/>
              <a:t>   </a:t>
            </a:r>
            <a:r>
              <a:rPr lang="en-US" altLang="ko-KR" dirty="0" err="1" smtClean="0"/>
              <a:t>digitalWrite</a:t>
            </a:r>
            <a:r>
              <a:rPr lang="en-US" altLang="ko-KR" dirty="0" smtClean="0"/>
              <a:t>(8, !</a:t>
            </a:r>
            <a:r>
              <a:rPr lang="en-US" altLang="ko-KR" dirty="0" err="1" smtClean="0"/>
              <a:t>irLeft</a:t>
            </a:r>
            <a:r>
              <a:rPr lang="en-US" altLang="ko-KR" dirty="0" smtClean="0"/>
              <a:t>);      // LED states opposite of IR   </a:t>
            </a:r>
          </a:p>
          <a:p>
            <a:r>
              <a:rPr lang="en-US" altLang="ko-KR" dirty="0" smtClean="0"/>
              <a:t>   </a:t>
            </a:r>
            <a:r>
              <a:rPr lang="en-US" altLang="ko-KR" dirty="0" err="1" smtClean="0"/>
              <a:t>digitalWrite</a:t>
            </a:r>
            <a:r>
              <a:rPr lang="en-US" altLang="ko-KR" dirty="0" smtClean="0"/>
              <a:t>(7, !</a:t>
            </a:r>
            <a:r>
              <a:rPr lang="en-US" altLang="ko-KR" dirty="0" err="1" smtClean="0"/>
              <a:t>irRight</a:t>
            </a:r>
            <a:r>
              <a:rPr lang="en-US" altLang="ko-KR" dirty="0" smtClean="0"/>
              <a:t>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6216" y="602128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51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11560" y="620688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 if((</a:t>
            </a:r>
            <a:r>
              <a:rPr lang="en-US" altLang="ko-KR" dirty="0" err="1" smtClean="0"/>
              <a:t>irLeft</a:t>
            </a:r>
            <a:r>
              <a:rPr lang="en-US" altLang="ko-KR" dirty="0" smtClean="0"/>
              <a:t> == 0) &amp;&amp; (</a:t>
            </a:r>
            <a:r>
              <a:rPr lang="en-US" altLang="ko-KR" dirty="0" err="1" smtClean="0"/>
              <a:t>irRight</a:t>
            </a:r>
            <a:r>
              <a:rPr lang="en-US" altLang="ko-KR" dirty="0" smtClean="0"/>
              <a:t> == 0)) // Both sides see table surface</a:t>
            </a:r>
          </a:p>
          <a:p>
            <a:r>
              <a:rPr lang="en-US" altLang="ko-KR" dirty="0" smtClean="0"/>
              <a:t>  { maneuver(200, 200, 20);  }   // Forward 20 milliseconds</a:t>
            </a:r>
          </a:p>
          <a:p>
            <a:r>
              <a:rPr lang="en-US" altLang="ko-KR" dirty="0" smtClean="0"/>
              <a:t> else if(</a:t>
            </a:r>
            <a:r>
              <a:rPr lang="en-US" altLang="ko-KR" dirty="0" err="1" smtClean="0"/>
              <a:t>irLeft</a:t>
            </a:r>
            <a:r>
              <a:rPr lang="en-US" altLang="ko-KR" dirty="0" smtClean="0"/>
              <a:t> == 0)            // Left OK, drop-off on right</a:t>
            </a:r>
          </a:p>
          <a:p>
            <a:r>
              <a:rPr lang="en-US" altLang="ko-KR" dirty="0" smtClean="0"/>
              <a:t>  { maneuver(-200, 200, 375);   }  // Left for 375 ms</a:t>
            </a:r>
          </a:p>
          <a:p>
            <a:r>
              <a:rPr lang="en-US" altLang="ko-KR" dirty="0" smtClean="0"/>
              <a:t>  else if(</a:t>
            </a:r>
            <a:r>
              <a:rPr lang="en-US" altLang="ko-KR" dirty="0" err="1" smtClean="0"/>
              <a:t>irRight</a:t>
            </a:r>
            <a:r>
              <a:rPr lang="en-US" altLang="ko-KR" dirty="0" smtClean="0"/>
              <a:t> == 0)          // Right OK, drop-off on left</a:t>
            </a:r>
          </a:p>
          <a:p>
            <a:r>
              <a:rPr lang="en-US" altLang="ko-KR" dirty="0" smtClean="0"/>
              <a:t>  { maneuver(200, -200, 375);   }   // Right for 375 ms</a:t>
            </a:r>
          </a:p>
          <a:p>
            <a:r>
              <a:rPr lang="en-US" altLang="ko-KR" dirty="0" smtClean="0"/>
              <a:t>  else                            // Drop-off straight ahead</a:t>
            </a:r>
          </a:p>
          <a:p>
            <a:r>
              <a:rPr lang="en-US" altLang="ko-KR" dirty="0" smtClean="0"/>
              <a:t>  { maneuver(-200, -200, 250);   }   // Backward 250 ms before retry</a:t>
            </a:r>
          </a:p>
          <a:p>
            <a:r>
              <a:rPr lang="en-US" altLang="ko-KR" dirty="0" smtClean="0"/>
              <a:t>}</a:t>
            </a:r>
          </a:p>
          <a:p>
            <a:endParaRPr lang="en-US" altLang="ko-KR" dirty="0" smtClean="0"/>
          </a:p>
          <a:p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irDetect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irLedPin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irReceiverPin</a:t>
            </a:r>
            <a:r>
              <a:rPr lang="en-US" altLang="ko-KR" dirty="0" smtClean="0"/>
              <a:t>, long frequency)</a:t>
            </a:r>
          </a:p>
          <a:p>
            <a:r>
              <a:rPr lang="en-US" altLang="ko-KR" dirty="0" smtClean="0"/>
              <a:t>{tone(</a:t>
            </a:r>
            <a:r>
              <a:rPr lang="en-US" altLang="ko-KR" dirty="0" err="1" smtClean="0"/>
              <a:t>irLedPin</a:t>
            </a:r>
            <a:r>
              <a:rPr lang="en-US" altLang="ko-KR" dirty="0" smtClean="0"/>
              <a:t>, frequency, 8);  // IRLED 38 kHz for at least 1 ms</a:t>
            </a:r>
          </a:p>
          <a:p>
            <a:r>
              <a:rPr lang="en-US" altLang="ko-KR" dirty="0" smtClean="0"/>
              <a:t>  delay(1);                      // Wait 1 ms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digitalRead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irReceiverPin</a:t>
            </a:r>
            <a:r>
              <a:rPr lang="en-US" altLang="ko-KR" dirty="0" smtClean="0"/>
              <a:t>); // IR receiver -&gt; </a:t>
            </a:r>
            <a:r>
              <a:rPr lang="en-US" altLang="ko-KR" dirty="0" err="1" smtClean="0"/>
              <a:t>ir</a:t>
            </a:r>
            <a:r>
              <a:rPr lang="en-US" altLang="ko-KR" dirty="0" smtClean="0"/>
              <a:t> variable</a:t>
            </a:r>
          </a:p>
          <a:p>
            <a:r>
              <a:rPr lang="en-US" altLang="ko-KR" dirty="0" smtClean="0"/>
              <a:t>  delay(1);                     // Down time before recheck</a:t>
            </a:r>
          </a:p>
          <a:p>
            <a:r>
              <a:rPr lang="en-US" altLang="ko-KR" dirty="0" smtClean="0"/>
              <a:t>  return </a:t>
            </a:r>
            <a:r>
              <a:rPr lang="en-US" altLang="ko-KR" dirty="0" err="1" smtClean="0"/>
              <a:t>ir</a:t>
            </a:r>
            <a:r>
              <a:rPr lang="en-US" altLang="ko-KR" dirty="0" smtClean="0"/>
              <a:t>;                   // Return 1 no detect, 0 detect</a:t>
            </a:r>
          </a:p>
          <a:p>
            <a:r>
              <a:rPr lang="en-US" altLang="ko-KR" dirty="0" smtClean="0"/>
              <a:t>}  </a:t>
            </a:r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52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75134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void maneuver(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speedLeft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speedRight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msTime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{ // </a:t>
            </a:r>
            <a:r>
              <a:rPr lang="en-US" altLang="ko-KR" dirty="0" err="1" smtClean="0"/>
              <a:t>speedLeft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speedRight</a:t>
            </a:r>
            <a:r>
              <a:rPr lang="en-US" altLang="ko-KR" dirty="0" smtClean="0"/>
              <a:t> ranges: Backward  Linear  Stop  Linear   </a:t>
            </a:r>
          </a:p>
          <a:p>
            <a:r>
              <a:rPr lang="en-US" altLang="ko-KR" dirty="0" smtClean="0"/>
              <a:t>  //Forward</a:t>
            </a:r>
          </a:p>
          <a:p>
            <a:r>
              <a:rPr lang="en-US" altLang="ko-KR" dirty="0" smtClean="0"/>
              <a:t>  //     -200      -100......0......100       200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servoLeft.writeMicroseconds</a:t>
            </a:r>
            <a:r>
              <a:rPr lang="en-US" altLang="ko-KR" dirty="0" smtClean="0"/>
              <a:t>(1500 + </a:t>
            </a:r>
            <a:r>
              <a:rPr lang="en-US" altLang="ko-KR" dirty="0" err="1" smtClean="0"/>
              <a:t>speedLeft</a:t>
            </a:r>
            <a:r>
              <a:rPr lang="en-US" altLang="ko-KR" dirty="0" smtClean="0"/>
              <a:t>);   //</a:t>
            </a:r>
            <a:r>
              <a:rPr lang="ko-KR" altLang="en-US" dirty="0" smtClean="0"/>
              <a:t>왼쪽 서보속도 설정</a:t>
            </a:r>
          </a:p>
          <a:p>
            <a:r>
              <a:rPr lang="ko-KR" altLang="en-US" dirty="0" smtClean="0"/>
              <a:t>  </a:t>
            </a:r>
            <a:r>
              <a:rPr lang="en-US" altLang="ko-KR" dirty="0" err="1" smtClean="0"/>
              <a:t>servoRight.writeMicroseconds</a:t>
            </a:r>
            <a:r>
              <a:rPr lang="en-US" altLang="ko-KR" dirty="0" smtClean="0"/>
              <a:t>(1500 - </a:t>
            </a:r>
            <a:r>
              <a:rPr lang="en-US" altLang="ko-KR" dirty="0" err="1" smtClean="0"/>
              <a:t>speedRight</a:t>
            </a:r>
            <a:r>
              <a:rPr lang="en-US" altLang="ko-KR" dirty="0" smtClean="0"/>
              <a:t>);   //</a:t>
            </a:r>
            <a:r>
              <a:rPr lang="ko-KR" altLang="en-US" dirty="0" smtClean="0"/>
              <a:t>오른쪽 서보속도 설정</a:t>
            </a:r>
          </a:p>
          <a:p>
            <a:r>
              <a:rPr lang="ko-KR" altLang="en-US" dirty="0" smtClean="0"/>
              <a:t>  </a:t>
            </a:r>
            <a:r>
              <a:rPr lang="en-US" altLang="ko-KR" dirty="0" smtClean="0"/>
              <a:t>if(</a:t>
            </a:r>
            <a:r>
              <a:rPr lang="en-US" altLang="ko-KR" dirty="0" err="1" smtClean="0"/>
              <a:t>msTime</a:t>
            </a:r>
            <a:r>
              <a:rPr lang="en-US" altLang="ko-KR" dirty="0" smtClean="0"/>
              <a:t>==-1)                // if </a:t>
            </a:r>
            <a:r>
              <a:rPr lang="en-US" altLang="ko-KR" dirty="0" err="1" smtClean="0"/>
              <a:t>msTime</a:t>
            </a:r>
            <a:r>
              <a:rPr lang="en-US" altLang="ko-KR" dirty="0" smtClean="0"/>
              <a:t> = -1</a:t>
            </a:r>
          </a:p>
          <a:p>
            <a:r>
              <a:rPr lang="en-US" altLang="ko-KR" dirty="0" smtClean="0"/>
              <a:t>  { </a:t>
            </a:r>
            <a:r>
              <a:rPr lang="en-US" altLang="ko-KR" dirty="0" err="1" smtClean="0"/>
              <a:t>servoLeft.detach</a:t>
            </a:r>
            <a:r>
              <a:rPr lang="en-US" altLang="ko-KR" dirty="0" smtClean="0"/>
              <a:t>();          // Stop servo signals</a:t>
            </a:r>
          </a:p>
          <a:p>
            <a:r>
              <a:rPr lang="en-US" altLang="ko-KR" dirty="0" smtClean="0"/>
              <a:t>    </a:t>
            </a:r>
            <a:r>
              <a:rPr lang="en-US" altLang="ko-KR" dirty="0" err="1" smtClean="0"/>
              <a:t>servoRight.detach</a:t>
            </a:r>
            <a:r>
              <a:rPr lang="en-US" altLang="ko-KR" dirty="0" smtClean="0"/>
              <a:t>();   </a:t>
            </a:r>
          </a:p>
          <a:p>
            <a:r>
              <a:rPr lang="en-US" altLang="ko-KR" dirty="0" smtClean="0"/>
              <a:t>  }</a:t>
            </a:r>
          </a:p>
          <a:p>
            <a:r>
              <a:rPr lang="en-US" altLang="ko-KR" dirty="0" smtClean="0"/>
              <a:t>  delay(</a:t>
            </a:r>
            <a:r>
              <a:rPr lang="en-US" altLang="ko-KR" dirty="0" err="1" smtClean="0"/>
              <a:t>msTime</a:t>
            </a:r>
            <a:r>
              <a:rPr lang="en-US" altLang="ko-KR" dirty="0" smtClean="0"/>
              <a:t>);                // Delay for </a:t>
            </a:r>
            <a:r>
              <a:rPr lang="en-US" altLang="ko-KR" dirty="0" err="1" smtClean="0"/>
              <a:t>msTime</a:t>
            </a:r>
            <a:endParaRPr lang="en-US" altLang="ko-KR" dirty="0" smtClean="0"/>
          </a:p>
          <a:p>
            <a:r>
              <a:rPr lang="en-US" altLang="ko-KR" dirty="0" smtClean="0"/>
              <a:t>}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3.3.6 </a:t>
            </a:r>
            <a:r>
              <a:rPr lang="ko-KR" altLang="en-US" dirty="0" smtClean="0"/>
              <a:t>주파수로 거리 탐지하기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2699792" y="1600201"/>
            <a:ext cx="5987008" cy="1612776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IR </a:t>
            </a:r>
            <a:r>
              <a:rPr lang="ko-KR" altLang="en-US" dirty="0" smtClean="0"/>
              <a:t>검출기 최대 감도는 </a:t>
            </a:r>
            <a:r>
              <a:rPr lang="en-US" altLang="ko-KR" dirty="0" smtClean="0"/>
              <a:t>38.5kHz</a:t>
            </a:r>
          </a:p>
          <a:p>
            <a:pPr>
              <a:buNone/>
            </a:pPr>
            <a:r>
              <a:rPr lang="en-US" altLang="ko-KR" dirty="0" smtClean="0"/>
              <a:t>40kHz</a:t>
            </a:r>
            <a:r>
              <a:rPr lang="ko-KR" altLang="en-US" dirty="0" smtClean="0"/>
              <a:t>에서는 감도가 </a:t>
            </a:r>
            <a:r>
              <a:rPr lang="en-US" altLang="ko-KR" dirty="0" smtClean="0"/>
              <a:t>½</a:t>
            </a:r>
            <a:r>
              <a:rPr lang="ko-KR" altLang="en-US" dirty="0" smtClean="0"/>
              <a:t>로 감소 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53</a:t>
            </a:fld>
            <a:endParaRPr lang="ko-KR" alt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43" name="_x33193336" descr="EMB00000a1c13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429000"/>
            <a:ext cx="7261532" cy="2835895"/>
          </a:xfrm>
          <a:prstGeom prst="rect">
            <a:avLst/>
          </a:prstGeom>
          <a:noFill/>
        </p:spPr>
      </p:pic>
      <p:pic>
        <p:nvPicPr>
          <p:cNvPr id="61441" name="_x63933400" descr="EMB00000a1c13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1827518" cy="23285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16216" y="616530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+mj-lt"/>
              </a:rPr>
              <a:t>자료출처</a:t>
            </a:r>
            <a:r>
              <a:rPr lang="en-US" altLang="ko-KR" sz="1400" b="1" dirty="0" smtClean="0">
                <a:latin typeface="+mj-lt"/>
              </a:rPr>
              <a:t>: Parallax.com</a:t>
            </a:r>
            <a:endParaRPr lang="ko-KR" altLang="en-US" sz="1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주파수 변화로 거리탐지 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54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39552" y="134076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// IR </a:t>
            </a:r>
            <a:r>
              <a:rPr lang="ko-KR" altLang="en-US" dirty="0" smtClean="0"/>
              <a:t>거리 측정 함수</a:t>
            </a:r>
          </a:p>
          <a:p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irDistance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irLedPin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irReceivePin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{ 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distance = 0;</a:t>
            </a:r>
          </a:p>
          <a:p>
            <a:r>
              <a:rPr lang="en-US" altLang="ko-KR" dirty="0" smtClean="0"/>
              <a:t>   for(long f = 38000; f &lt;= 42000; f += 1000) {</a:t>
            </a:r>
          </a:p>
          <a:p>
            <a:r>
              <a:rPr lang="en-US" altLang="ko-KR" dirty="0" smtClean="0"/>
              <a:t>   distance += </a:t>
            </a:r>
            <a:r>
              <a:rPr lang="en-US" altLang="ko-KR" dirty="0" err="1" smtClean="0"/>
              <a:t>irDetect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irLedPin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irReceivePin</a:t>
            </a:r>
            <a:r>
              <a:rPr lang="en-US" altLang="ko-KR" dirty="0" smtClean="0"/>
              <a:t>, f);</a:t>
            </a:r>
          </a:p>
          <a:p>
            <a:r>
              <a:rPr lang="en-US" altLang="ko-KR" dirty="0" smtClean="0"/>
              <a:t>   }</a:t>
            </a:r>
          </a:p>
          <a:p>
            <a:r>
              <a:rPr lang="en-US" altLang="ko-KR" dirty="0" smtClean="0"/>
              <a:t>return distance;</a:t>
            </a:r>
          </a:p>
          <a:p>
            <a:r>
              <a:rPr lang="en-US" altLang="ko-KR" dirty="0" smtClean="0"/>
              <a:t>}</a:t>
            </a:r>
            <a:endParaRPr lang="en-US" altLang="ko-KR" dirty="0"/>
          </a:p>
        </p:txBody>
      </p:sp>
      <p:sp>
        <p:nvSpPr>
          <p:cNvPr id="6" name="직사각형 5"/>
          <p:cNvSpPr/>
          <p:nvPr/>
        </p:nvSpPr>
        <p:spPr>
          <a:xfrm>
            <a:off x="539552" y="393305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// IR Detection function</a:t>
            </a:r>
          </a:p>
          <a:p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irDetect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irLedPin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irReceiverPin</a:t>
            </a:r>
            <a:r>
              <a:rPr lang="en-US" altLang="ko-KR" dirty="0" smtClean="0"/>
              <a:t>, long frequency){</a:t>
            </a:r>
          </a:p>
          <a:p>
            <a:r>
              <a:rPr lang="en-US" altLang="ko-KR" dirty="0" smtClean="0"/>
              <a:t>tone(</a:t>
            </a:r>
            <a:r>
              <a:rPr lang="en-US" altLang="ko-KR" dirty="0" err="1" smtClean="0"/>
              <a:t>irLedPin</a:t>
            </a:r>
            <a:r>
              <a:rPr lang="en-US" altLang="ko-KR" dirty="0" smtClean="0"/>
              <a:t>, frequency, 8); // IRLED 38 kHz for at least 1 ms</a:t>
            </a:r>
          </a:p>
          <a:p>
            <a:r>
              <a:rPr lang="en-US" altLang="ko-KR" dirty="0" smtClean="0"/>
              <a:t>delay(1); // Wait 1 ms</a:t>
            </a:r>
          </a:p>
          <a:p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digitalRead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irReceiverPin</a:t>
            </a:r>
            <a:r>
              <a:rPr lang="en-US" altLang="ko-KR" dirty="0" smtClean="0"/>
              <a:t>); // IR receiver -&gt; </a:t>
            </a:r>
            <a:r>
              <a:rPr lang="en-US" altLang="ko-KR" dirty="0" err="1" smtClean="0"/>
              <a:t>ir</a:t>
            </a:r>
            <a:r>
              <a:rPr lang="en-US" altLang="ko-KR" dirty="0" smtClean="0"/>
              <a:t> variable</a:t>
            </a:r>
          </a:p>
          <a:p>
            <a:r>
              <a:rPr lang="en-US" altLang="ko-KR" dirty="0" smtClean="0"/>
              <a:t>delay(1); // Down time before recheck</a:t>
            </a:r>
          </a:p>
          <a:p>
            <a:r>
              <a:rPr lang="en-US" altLang="ko-KR" dirty="0" smtClean="0"/>
              <a:t>return </a:t>
            </a:r>
            <a:r>
              <a:rPr lang="en-US" altLang="ko-KR" dirty="0" err="1" smtClean="0"/>
              <a:t>ir</a:t>
            </a:r>
            <a:r>
              <a:rPr lang="en-US" altLang="ko-KR" dirty="0" smtClean="0"/>
              <a:t>; // Return 1 no detect, 0 detect</a:t>
            </a:r>
          </a:p>
          <a:p>
            <a:r>
              <a:rPr lang="en-US" altLang="ko-KR" dirty="0" smtClean="0"/>
              <a:t>} </a:t>
            </a:r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602128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3.3.7 </a:t>
            </a:r>
            <a:r>
              <a:rPr lang="ko-KR" altLang="en-US" dirty="0" smtClean="0"/>
              <a:t>전방</a:t>
            </a:r>
            <a:r>
              <a:rPr lang="en-US" altLang="ko-KR" dirty="0" smtClean="0"/>
              <a:t>ABOT </a:t>
            </a:r>
            <a:r>
              <a:rPr lang="ko-KR" altLang="en-US" dirty="0" smtClean="0"/>
              <a:t>추종 주행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55</a:t>
            </a:fld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5495167" cy="62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85760312" descr="EMB000002f824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5976664" cy="2030206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3" name="_x85770024" descr="EMB000002f824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101" y="4221088"/>
            <a:ext cx="6048672" cy="21348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16216" y="285293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설정거리</a:t>
            </a:r>
            <a:r>
              <a:rPr lang="en-US" altLang="ko-KR" b="1" dirty="0" smtClean="0"/>
              <a:t> 2</a:t>
            </a:r>
            <a:r>
              <a:rPr lang="ko-KR" altLang="en-US" b="1" dirty="0" smtClean="0"/>
              <a:t>영역</a:t>
            </a:r>
            <a:r>
              <a:rPr lang="ko-KR" altLang="en-US" dirty="0" smtClean="0"/>
              <a:t>보다 더 멀어질 때</a:t>
            </a:r>
            <a:r>
              <a:rPr lang="en-US" altLang="ko-KR" dirty="0" smtClean="0"/>
              <a:t>,</a:t>
            </a:r>
          </a:p>
          <a:p>
            <a:r>
              <a:rPr lang="ko-KR" altLang="en-US" b="1" dirty="0" smtClean="0">
                <a:solidFill>
                  <a:srgbClr val="0070C0"/>
                </a:solidFill>
              </a:rPr>
              <a:t>출력을 증가시킴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6" y="494116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설정거리</a:t>
            </a:r>
            <a:r>
              <a:rPr lang="en-US" altLang="ko-KR" b="1" dirty="0" smtClean="0"/>
              <a:t> 2</a:t>
            </a:r>
            <a:r>
              <a:rPr lang="ko-KR" altLang="en-US" b="1" dirty="0" smtClean="0"/>
              <a:t>영역</a:t>
            </a:r>
            <a:r>
              <a:rPr lang="ko-KR" altLang="en-US" dirty="0" smtClean="0"/>
              <a:t>보다 더 가까워질 때</a:t>
            </a:r>
            <a:r>
              <a:rPr lang="en-US" altLang="ko-KR" dirty="0" smtClean="0"/>
              <a:t>,</a:t>
            </a:r>
          </a:p>
          <a:p>
            <a:r>
              <a:rPr lang="ko-KR" altLang="en-US" b="1" dirty="0" smtClean="0">
                <a:solidFill>
                  <a:srgbClr val="0070C0"/>
                </a:solidFill>
              </a:rPr>
              <a:t>출력을 감소시킴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11560" y="1340768"/>
            <a:ext cx="5688632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추종주행 스케치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56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11560" y="1268760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#include &lt;</a:t>
            </a:r>
            <a:r>
              <a:rPr lang="en-US" altLang="ko-KR" dirty="0" err="1" smtClean="0"/>
              <a:t>Servo.h</a:t>
            </a:r>
            <a:r>
              <a:rPr lang="en-US" altLang="ko-KR" dirty="0" smtClean="0"/>
              <a:t>&gt;                           // Include servo library</a:t>
            </a:r>
          </a:p>
          <a:p>
            <a:r>
              <a:rPr lang="en-US" altLang="ko-KR" dirty="0" smtClean="0"/>
              <a:t>Servo </a:t>
            </a:r>
            <a:r>
              <a:rPr lang="en-US" altLang="ko-KR" dirty="0" err="1" smtClean="0"/>
              <a:t>servoLeft</a:t>
            </a:r>
            <a:r>
              <a:rPr lang="en-US" altLang="ko-KR" dirty="0" smtClean="0"/>
              <a:t>;                             // Declare left and right servos</a:t>
            </a:r>
          </a:p>
          <a:p>
            <a:r>
              <a:rPr lang="en-US" altLang="ko-KR" dirty="0" smtClean="0"/>
              <a:t>Servo </a:t>
            </a:r>
            <a:r>
              <a:rPr lang="en-US" altLang="ko-KR" dirty="0" err="1" smtClean="0"/>
              <a:t>servoRight</a:t>
            </a:r>
            <a:r>
              <a:rPr lang="en-US" altLang="ko-KR" dirty="0" smtClean="0"/>
              <a:t>;</a:t>
            </a:r>
          </a:p>
          <a:p>
            <a:r>
              <a:rPr lang="en-US" altLang="ko-KR" dirty="0" smtClean="0"/>
              <a:t>const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setpoint</a:t>
            </a:r>
            <a:r>
              <a:rPr lang="en-US" altLang="ko-KR" dirty="0" smtClean="0"/>
              <a:t> = 2;                      // Target distances</a:t>
            </a:r>
          </a:p>
          <a:p>
            <a:r>
              <a:rPr lang="en-US" altLang="ko-KR" dirty="0" smtClean="0"/>
              <a:t>const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kpl</a:t>
            </a:r>
            <a:r>
              <a:rPr lang="en-US" altLang="ko-KR" dirty="0" smtClean="0"/>
              <a:t> = -50;                         // Proportional control constants</a:t>
            </a:r>
          </a:p>
          <a:p>
            <a:r>
              <a:rPr lang="en-US" altLang="ko-KR" dirty="0" smtClean="0"/>
              <a:t>const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kpr</a:t>
            </a:r>
            <a:r>
              <a:rPr lang="en-US" altLang="ko-KR" dirty="0" smtClean="0"/>
              <a:t> = -50;</a:t>
            </a:r>
          </a:p>
          <a:p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void setup()                                 // Built-in initialization block</a:t>
            </a:r>
          </a:p>
          <a:p>
            <a:r>
              <a:rPr lang="en-US" altLang="ko-KR" dirty="0" smtClean="0"/>
              <a:t>{ </a:t>
            </a:r>
            <a:r>
              <a:rPr lang="en-US" altLang="ko-KR" dirty="0" err="1" smtClean="0"/>
              <a:t>pinMode</a:t>
            </a:r>
            <a:r>
              <a:rPr lang="en-US" altLang="ko-KR" dirty="0" smtClean="0"/>
              <a:t>(10, INPUT);  </a:t>
            </a:r>
            <a:r>
              <a:rPr lang="en-US" altLang="ko-KR" dirty="0" err="1" smtClean="0"/>
              <a:t>pinMode</a:t>
            </a:r>
            <a:r>
              <a:rPr lang="en-US" altLang="ko-KR" dirty="0" smtClean="0"/>
              <a:t>(9, OUTPUT);   // Left IR LED &amp; Receiver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pinMode</a:t>
            </a:r>
            <a:r>
              <a:rPr lang="en-US" altLang="ko-KR" dirty="0" smtClean="0"/>
              <a:t>(3, INPUT);  </a:t>
            </a:r>
            <a:r>
              <a:rPr lang="en-US" altLang="ko-KR" dirty="0" err="1" smtClean="0"/>
              <a:t>pinMode</a:t>
            </a:r>
            <a:r>
              <a:rPr lang="en-US" altLang="ko-KR" dirty="0" smtClean="0"/>
              <a:t>(2, OUTPUT);    // Right IR LED &amp; Receiver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pinMode</a:t>
            </a:r>
            <a:r>
              <a:rPr lang="en-US" altLang="ko-KR" dirty="0" smtClean="0"/>
              <a:t>(8, OUTPUT); </a:t>
            </a:r>
            <a:r>
              <a:rPr lang="en-US" altLang="ko-KR" dirty="0" err="1" smtClean="0"/>
              <a:t>pinMode</a:t>
            </a:r>
            <a:r>
              <a:rPr lang="en-US" altLang="ko-KR" dirty="0" smtClean="0"/>
              <a:t>(7, OUTPUT);// Indicator LEDs</a:t>
            </a:r>
          </a:p>
          <a:p>
            <a:r>
              <a:rPr lang="en-US" altLang="ko-KR" dirty="0" smtClean="0"/>
              <a:t>  tone(4, 3000, 1000);                       // Play tone for 1 second</a:t>
            </a:r>
          </a:p>
          <a:p>
            <a:r>
              <a:rPr lang="en-US" altLang="ko-KR" dirty="0" smtClean="0"/>
              <a:t>  delay(1000);                               // Delay to finish tone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servoLeft.attach</a:t>
            </a:r>
            <a:r>
              <a:rPr lang="en-US" altLang="ko-KR" dirty="0" smtClean="0"/>
              <a:t>(13);                      // Attach left signal to pin 13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servoRight.attach</a:t>
            </a:r>
            <a:r>
              <a:rPr lang="en-US" altLang="ko-KR" dirty="0" smtClean="0"/>
              <a:t>(12);                     // Attach right signal to pin 12</a:t>
            </a:r>
          </a:p>
          <a:p>
            <a:r>
              <a:rPr lang="en-US" altLang="ko-KR" dirty="0" smtClean="0"/>
              <a:t>}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602128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57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55576" y="764704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void loop()                                  // Main loop auto-repeats</a:t>
            </a:r>
          </a:p>
          <a:p>
            <a:r>
              <a:rPr lang="en-US" altLang="ko-KR" dirty="0" smtClean="0"/>
              <a:t>{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irLeft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irDistance</a:t>
            </a:r>
            <a:r>
              <a:rPr lang="en-US" altLang="ko-KR" dirty="0" smtClean="0"/>
              <a:t>(9, 10);            // Measure left distance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irRight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irDistance</a:t>
            </a:r>
            <a:r>
              <a:rPr lang="en-US" altLang="ko-KR" dirty="0" smtClean="0"/>
              <a:t>(2, 3);            // Measure right distance</a:t>
            </a:r>
          </a:p>
          <a:p>
            <a:r>
              <a:rPr lang="en-US" altLang="ko-KR" dirty="0" smtClean="0"/>
              <a:t>   </a:t>
            </a:r>
            <a:r>
              <a:rPr lang="en-US" altLang="ko-KR" dirty="0" err="1" smtClean="0"/>
              <a:t>digitalWrite</a:t>
            </a:r>
            <a:r>
              <a:rPr lang="en-US" altLang="ko-KR" dirty="0" smtClean="0"/>
              <a:t>(8, !</a:t>
            </a:r>
            <a:r>
              <a:rPr lang="en-US" altLang="ko-KR" dirty="0" err="1" smtClean="0"/>
              <a:t>irLeft</a:t>
            </a:r>
            <a:r>
              <a:rPr lang="en-US" altLang="ko-KR" dirty="0" smtClean="0"/>
              <a:t>);      // LED states opposite of IR   </a:t>
            </a:r>
          </a:p>
          <a:p>
            <a:r>
              <a:rPr lang="en-US" altLang="ko-KR" dirty="0" smtClean="0"/>
              <a:t>   </a:t>
            </a:r>
            <a:r>
              <a:rPr lang="en-US" altLang="ko-KR" dirty="0" err="1" smtClean="0"/>
              <a:t>digitalWrite</a:t>
            </a:r>
            <a:r>
              <a:rPr lang="en-US" altLang="ko-KR" dirty="0" smtClean="0"/>
              <a:t>(7, !</a:t>
            </a:r>
            <a:r>
              <a:rPr lang="en-US" altLang="ko-KR" dirty="0" err="1" smtClean="0"/>
              <a:t>irRight</a:t>
            </a:r>
            <a:r>
              <a:rPr lang="en-US" altLang="ko-KR" dirty="0" smtClean="0"/>
              <a:t>);</a:t>
            </a:r>
          </a:p>
          <a:p>
            <a:r>
              <a:rPr lang="en-US" altLang="ko-KR" dirty="0" smtClean="0"/>
              <a:t>  </a:t>
            </a:r>
            <a:r>
              <a:rPr lang="en-US" altLang="ko-KR" b="1" dirty="0" smtClean="0">
                <a:solidFill>
                  <a:srgbClr val="0070C0"/>
                </a:solidFill>
              </a:rPr>
              <a:t>// Left and right proportional control calculations</a:t>
            </a:r>
          </a:p>
          <a:p>
            <a:r>
              <a:rPr lang="en-US" altLang="ko-KR" b="1" dirty="0" smtClean="0">
                <a:solidFill>
                  <a:srgbClr val="0070C0"/>
                </a:solidFill>
              </a:rPr>
              <a:t> 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int</a:t>
            </a:r>
            <a:r>
              <a:rPr lang="en-US" altLang="ko-KR" b="1" dirty="0" smtClean="0">
                <a:solidFill>
                  <a:srgbClr val="0070C0"/>
                </a:solidFill>
              </a:rPr>
              <a:t>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driveLeft</a:t>
            </a:r>
            <a:r>
              <a:rPr lang="en-US" altLang="ko-KR" b="1" dirty="0" smtClean="0">
                <a:solidFill>
                  <a:srgbClr val="0070C0"/>
                </a:solidFill>
              </a:rPr>
              <a:t> = (</a:t>
            </a:r>
            <a:r>
              <a:rPr lang="en-US" altLang="ko-KR" b="1" dirty="0" err="1" smtClean="0">
                <a:solidFill>
                  <a:srgbClr val="0070C0"/>
                </a:solidFill>
              </a:rPr>
              <a:t>setpoint</a:t>
            </a:r>
            <a:r>
              <a:rPr lang="en-US" altLang="ko-KR" b="1" dirty="0" smtClean="0">
                <a:solidFill>
                  <a:srgbClr val="0070C0"/>
                </a:solidFill>
              </a:rPr>
              <a:t> -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irLeft</a:t>
            </a:r>
            <a:r>
              <a:rPr lang="en-US" altLang="ko-KR" b="1" dirty="0" smtClean="0">
                <a:solidFill>
                  <a:srgbClr val="0070C0"/>
                </a:solidFill>
              </a:rPr>
              <a:t>) *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kpl</a:t>
            </a:r>
            <a:r>
              <a:rPr lang="en-US" altLang="ko-KR" b="1" dirty="0" smtClean="0">
                <a:solidFill>
                  <a:srgbClr val="0070C0"/>
                </a:solidFill>
              </a:rPr>
              <a:t>;     </a:t>
            </a:r>
          </a:p>
          <a:p>
            <a:r>
              <a:rPr lang="en-US" altLang="ko-KR" b="1" dirty="0" smtClean="0">
                <a:solidFill>
                  <a:srgbClr val="0070C0"/>
                </a:solidFill>
              </a:rPr>
              <a:t> 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int</a:t>
            </a:r>
            <a:r>
              <a:rPr lang="en-US" altLang="ko-KR" b="1" dirty="0" smtClean="0">
                <a:solidFill>
                  <a:srgbClr val="0070C0"/>
                </a:solidFill>
              </a:rPr>
              <a:t>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driveRight</a:t>
            </a:r>
            <a:r>
              <a:rPr lang="en-US" altLang="ko-KR" b="1" dirty="0" smtClean="0">
                <a:solidFill>
                  <a:srgbClr val="0070C0"/>
                </a:solidFill>
              </a:rPr>
              <a:t> = (</a:t>
            </a:r>
            <a:r>
              <a:rPr lang="en-US" altLang="ko-KR" b="1" dirty="0" err="1" smtClean="0">
                <a:solidFill>
                  <a:srgbClr val="0070C0"/>
                </a:solidFill>
              </a:rPr>
              <a:t>setpoint</a:t>
            </a:r>
            <a:r>
              <a:rPr lang="en-US" altLang="ko-KR" b="1" dirty="0" smtClean="0">
                <a:solidFill>
                  <a:srgbClr val="0070C0"/>
                </a:solidFill>
              </a:rPr>
              <a:t> -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irRight</a:t>
            </a:r>
            <a:r>
              <a:rPr lang="en-US" altLang="ko-KR" b="1" dirty="0" smtClean="0">
                <a:solidFill>
                  <a:srgbClr val="0070C0"/>
                </a:solidFill>
              </a:rPr>
              <a:t>) *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kpr</a:t>
            </a:r>
            <a:r>
              <a:rPr lang="en-US" altLang="ko-KR" b="1" dirty="0" smtClean="0">
                <a:solidFill>
                  <a:srgbClr val="0070C0"/>
                </a:solidFill>
              </a:rPr>
              <a:t>;</a:t>
            </a:r>
          </a:p>
          <a:p>
            <a:r>
              <a:rPr lang="en-US" altLang="ko-KR" dirty="0" smtClean="0"/>
              <a:t>  maneuver(</a:t>
            </a:r>
            <a:r>
              <a:rPr lang="en-US" altLang="ko-KR" dirty="0" err="1" smtClean="0"/>
              <a:t>driveLeft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driveRight</a:t>
            </a:r>
            <a:r>
              <a:rPr lang="en-US" altLang="ko-KR" dirty="0" smtClean="0"/>
              <a:t>, 20);       // drive levels set speeds</a:t>
            </a:r>
          </a:p>
          <a:p>
            <a:r>
              <a:rPr lang="en-US" altLang="ko-KR" dirty="0" smtClean="0"/>
              <a:t>}</a:t>
            </a:r>
          </a:p>
          <a:p>
            <a:endParaRPr lang="en-US" altLang="ko-KR" dirty="0" smtClean="0"/>
          </a:p>
          <a:p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irDistance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irLedPin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irReceivePin</a:t>
            </a:r>
            <a:r>
              <a:rPr lang="en-US" altLang="ko-KR" dirty="0" smtClean="0"/>
              <a:t>)  // IR distance measurement function</a:t>
            </a:r>
          </a:p>
          <a:p>
            <a:r>
              <a:rPr lang="en-US" altLang="ko-KR" dirty="0" smtClean="0"/>
              <a:t>{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distance = 0;</a:t>
            </a:r>
          </a:p>
          <a:p>
            <a:r>
              <a:rPr lang="en-US" altLang="ko-KR" dirty="0" smtClean="0"/>
              <a:t>  for(long f = 38000; f &lt;= 42000; f += 1000) {</a:t>
            </a:r>
          </a:p>
          <a:p>
            <a:r>
              <a:rPr lang="en-US" altLang="ko-KR" dirty="0" smtClean="0"/>
              <a:t>    distance += </a:t>
            </a:r>
            <a:r>
              <a:rPr lang="en-US" altLang="ko-KR" dirty="0" err="1" smtClean="0"/>
              <a:t>irDetect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irLedPin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irReceivePin</a:t>
            </a:r>
            <a:r>
              <a:rPr lang="en-US" altLang="ko-KR" dirty="0" smtClean="0"/>
              <a:t>, f);</a:t>
            </a:r>
          </a:p>
          <a:p>
            <a:r>
              <a:rPr lang="en-US" altLang="ko-KR" dirty="0" smtClean="0"/>
              <a:t>  }</a:t>
            </a:r>
          </a:p>
          <a:p>
            <a:r>
              <a:rPr lang="en-US" altLang="ko-KR" dirty="0" smtClean="0"/>
              <a:t>  return distance;</a:t>
            </a:r>
          </a:p>
          <a:p>
            <a:r>
              <a:rPr lang="en-US" altLang="ko-KR" dirty="0" smtClean="0"/>
              <a:t>}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58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11560" y="836712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// IR Detection function</a:t>
            </a:r>
          </a:p>
          <a:p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irDetect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irLedPin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irReceiverPin</a:t>
            </a:r>
            <a:r>
              <a:rPr lang="en-US" altLang="ko-KR" dirty="0" smtClean="0"/>
              <a:t>, long frequency)</a:t>
            </a:r>
          </a:p>
          <a:p>
            <a:r>
              <a:rPr lang="en-US" altLang="ko-KR" dirty="0" smtClean="0"/>
              <a:t>{tone(</a:t>
            </a:r>
            <a:r>
              <a:rPr lang="en-US" altLang="ko-KR" dirty="0" err="1" smtClean="0"/>
              <a:t>irLedPin</a:t>
            </a:r>
            <a:r>
              <a:rPr lang="en-US" altLang="ko-KR" dirty="0" smtClean="0"/>
              <a:t>, frequency, 8);        // IRLED 38 kHz for at least 1 ms</a:t>
            </a:r>
          </a:p>
          <a:p>
            <a:r>
              <a:rPr lang="en-US" altLang="ko-KR" dirty="0" smtClean="0"/>
              <a:t>  delay(1);                                  // Wait 1 ms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ir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digitalRead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irReceiverPin</a:t>
            </a:r>
            <a:r>
              <a:rPr lang="en-US" altLang="ko-KR" dirty="0" smtClean="0"/>
              <a:t>);       // IR receiver -&gt; </a:t>
            </a:r>
            <a:r>
              <a:rPr lang="en-US" altLang="ko-KR" dirty="0" err="1" smtClean="0"/>
              <a:t>ir</a:t>
            </a:r>
            <a:r>
              <a:rPr lang="en-US" altLang="ko-KR" dirty="0" smtClean="0"/>
              <a:t> variable</a:t>
            </a:r>
          </a:p>
          <a:p>
            <a:r>
              <a:rPr lang="en-US" altLang="ko-KR" dirty="0" smtClean="0"/>
              <a:t>  delay(1);                                  // Down time before recheck</a:t>
            </a:r>
          </a:p>
          <a:p>
            <a:r>
              <a:rPr lang="en-US" altLang="ko-KR" dirty="0" smtClean="0"/>
              <a:t>  return </a:t>
            </a:r>
            <a:r>
              <a:rPr lang="en-US" altLang="ko-KR" dirty="0" err="1" smtClean="0"/>
              <a:t>ir</a:t>
            </a:r>
            <a:r>
              <a:rPr lang="en-US" altLang="ko-KR" dirty="0" smtClean="0"/>
              <a:t>;                                 // Return 1 no detect, 0 detect</a:t>
            </a:r>
          </a:p>
          <a:p>
            <a:r>
              <a:rPr lang="en-US" altLang="ko-KR" dirty="0" smtClean="0"/>
              <a:t>}     </a:t>
            </a:r>
          </a:p>
          <a:p>
            <a:r>
              <a:rPr lang="en-US" altLang="ko-KR" dirty="0" smtClean="0"/>
              <a:t>void maneuver(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speedLeft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speedRight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msTime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{ // </a:t>
            </a:r>
            <a:r>
              <a:rPr lang="en-US" altLang="ko-KR" dirty="0" err="1" smtClean="0"/>
              <a:t>speedLeft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speedRight</a:t>
            </a:r>
            <a:r>
              <a:rPr lang="en-US" altLang="ko-KR" dirty="0" smtClean="0"/>
              <a:t> ranges: Backward  Linear Stop Linear Forward</a:t>
            </a:r>
          </a:p>
          <a:p>
            <a:r>
              <a:rPr lang="en-US" altLang="ko-KR" dirty="0" smtClean="0"/>
              <a:t>  //                               -200      -100......0......100       200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servoLeft.writeMicroseconds</a:t>
            </a:r>
            <a:r>
              <a:rPr lang="en-US" altLang="ko-KR" dirty="0" smtClean="0"/>
              <a:t>(1500 + </a:t>
            </a:r>
            <a:r>
              <a:rPr lang="en-US" altLang="ko-KR" dirty="0" err="1" smtClean="0"/>
              <a:t>speedLeft</a:t>
            </a:r>
            <a:r>
              <a:rPr lang="en-US" altLang="ko-KR" dirty="0" smtClean="0"/>
              <a:t>);   // Set Left servo speed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servoRight.writeMicroseconds</a:t>
            </a:r>
            <a:r>
              <a:rPr lang="en-US" altLang="ko-KR" dirty="0" smtClean="0"/>
              <a:t>(1500 - </a:t>
            </a:r>
            <a:r>
              <a:rPr lang="en-US" altLang="ko-KR" dirty="0" err="1" smtClean="0"/>
              <a:t>speedRight</a:t>
            </a:r>
            <a:r>
              <a:rPr lang="en-US" altLang="ko-KR" dirty="0" smtClean="0"/>
              <a:t>); // Set right servo speed</a:t>
            </a:r>
          </a:p>
          <a:p>
            <a:r>
              <a:rPr lang="en-US" altLang="ko-KR" dirty="0" smtClean="0"/>
              <a:t>  if(</a:t>
            </a:r>
            <a:r>
              <a:rPr lang="en-US" altLang="ko-KR" dirty="0" err="1" smtClean="0"/>
              <a:t>msTime</a:t>
            </a:r>
            <a:r>
              <a:rPr lang="en-US" altLang="ko-KR" dirty="0" smtClean="0"/>
              <a:t>==-1)                                   // if </a:t>
            </a:r>
            <a:r>
              <a:rPr lang="en-US" altLang="ko-KR" dirty="0" err="1" smtClean="0"/>
              <a:t>msTime</a:t>
            </a:r>
            <a:r>
              <a:rPr lang="en-US" altLang="ko-KR" dirty="0" smtClean="0"/>
              <a:t> = -1</a:t>
            </a:r>
          </a:p>
          <a:p>
            <a:r>
              <a:rPr lang="en-US" altLang="ko-KR" dirty="0" smtClean="0"/>
              <a:t>  { </a:t>
            </a:r>
            <a:r>
              <a:rPr lang="en-US" altLang="ko-KR" dirty="0" err="1" smtClean="0"/>
              <a:t>servoLeft.detach</a:t>
            </a:r>
            <a:r>
              <a:rPr lang="en-US" altLang="ko-KR" dirty="0" smtClean="0"/>
              <a:t>();                            // Stop servo signals</a:t>
            </a:r>
          </a:p>
          <a:p>
            <a:r>
              <a:rPr lang="en-US" altLang="ko-KR" dirty="0" smtClean="0"/>
              <a:t>    </a:t>
            </a:r>
            <a:r>
              <a:rPr lang="en-US" altLang="ko-KR" dirty="0" err="1" smtClean="0"/>
              <a:t>servoRight.detach</a:t>
            </a:r>
            <a:r>
              <a:rPr lang="en-US" altLang="ko-KR" dirty="0" smtClean="0"/>
              <a:t>();   </a:t>
            </a:r>
          </a:p>
          <a:p>
            <a:r>
              <a:rPr lang="en-US" altLang="ko-KR" dirty="0" smtClean="0"/>
              <a:t>  }</a:t>
            </a:r>
          </a:p>
          <a:p>
            <a:r>
              <a:rPr lang="en-US" altLang="ko-KR" dirty="0" smtClean="0"/>
              <a:t>  delay(</a:t>
            </a:r>
            <a:r>
              <a:rPr lang="en-US" altLang="ko-KR" dirty="0" err="1" smtClean="0"/>
              <a:t>msTime</a:t>
            </a:r>
            <a:r>
              <a:rPr lang="en-US" altLang="ko-KR" dirty="0" smtClean="0"/>
              <a:t>);                                   // Delay for </a:t>
            </a:r>
            <a:r>
              <a:rPr lang="en-US" altLang="ko-KR" dirty="0" err="1" smtClean="0"/>
              <a:t>msTime</a:t>
            </a:r>
            <a:endParaRPr lang="en-US" altLang="ko-KR" dirty="0" smtClean="0"/>
          </a:p>
          <a:p>
            <a:r>
              <a:rPr lang="en-US" altLang="ko-KR" dirty="0" smtClean="0"/>
              <a:t>}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3.4 </a:t>
            </a:r>
            <a:r>
              <a:rPr lang="ko-KR" altLang="en-US" dirty="0" smtClean="0"/>
              <a:t>새로운 주행 동작들</a:t>
            </a:r>
            <a:r>
              <a:rPr lang="en-US" altLang="ko-KR" dirty="0" smtClean="0"/>
              <a:t>!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ABOT</a:t>
            </a:r>
            <a:r>
              <a:rPr lang="ko-KR" altLang="en-US" dirty="0" smtClean="0"/>
              <a:t>의 적외선 감지 센서가 검은색 이외의 다른 색상을 구분하는지 시도해보자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ABOT</a:t>
            </a:r>
            <a:r>
              <a:rPr lang="ko-KR" altLang="en-US" dirty="0" smtClean="0"/>
              <a:t>의 주행속도를 변화시키면서 동작을 비교해보세요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진행방향의 장애물을 우회하여 전진시켜 보세요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59</a:t>
            </a:fld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II-1. </a:t>
            </a:r>
            <a:r>
              <a:rPr lang="ko-KR" altLang="en-US" dirty="0" smtClean="0"/>
              <a:t>기본동작 및 촉각 주행하기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altLang="ko-KR" dirty="0" smtClean="0"/>
              <a:t>1.1 </a:t>
            </a:r>
            <a:r>
              <a:rPr lang="ko-KR" altLang="en-US" dirty="0" smtClean="0"/>
              <a:t>무엇을 배울까요</a:t>
            </a:r>
            <a:r>
              <a:rPr lang="en-US" altLang="ko-KR" dirty="0" smtClean="0"/>
              <a:t>?</a:t>
            </a:r>
          </a:p>
          <a:p>
            <a:pPr marL="514350" indent="-514350">
              <a:buNone/>
            </a:pPr>
            <a:r>
              <a:rPr lang="en-US" altLang="ko-KR" dirty="0" smtClean="0"/>
              <a:t>1.2 ABOT </a:t>
            </a:r>
            <a:r>
              <a:rPr lang="ko-KR" altLang="en-US" dirty="0" smtClean="0"/>
              <a:t>테스트 동작들 따라하기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   - </a:t>
            </a:r>
            <a:r>
              <a:rPr lang="ko-KR" altLang="en-US" dirty="0" smtClean="0"/>
              <a:t>전자회로 구성하기 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   - </a:t>
            </a:r>
            <a:r>
              <a:rPr lang="ko-KR" altLang="en-US" dirty="0" smtClean="0"/>
              <a:t>스케치 </a:t>
            </a:r>
            <a:r>
              <a:rPr lang="en-US" altLang="ko-KR" dirty="0" smtClean="0"/>
              <a:t>(</a:t>
            </a:r>
            <a:r>
              <a:rPr lang="ko-KR" altLang="en-US" dirty="0" smtClean="0"/>
              <a:t>또는 프로그래밍</a:t>
            </a:r>
            <a:r>
              <a:rPr lang="en-US" altLang="ko-KR" dirty="0" smtClean="0"/>
              <a:t>)</a:t>
            </a:r>
          </a:p>
          <a:p>
            <a:pPr marL="514350" indent="-514350">
              <a:buNone/>
            </a:pPr>
            <a:r>
              <a:rPr lang="en-US" altLang="ko-KR" dirty="0" smtClean="0"/>
              <a:t>1.3 </a:t>
            </a:r>
            <a:r>
              <a:rPr lang="ko-KR" altLang="en-US" dirty="0" smtClean="0"/>
              <a:t>새로운 주행동작들을 만들어 보자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60</a:t>
            </a:fld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685800" y="2463031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나눔고딕 ExtraBold" pitchFamily="50" charset="-127"/>
                <a:cs typeface="+mj-cs"/>
              </a:rPr>
              <a:t>II </a:t>
            </a:r>
            <a:r>
              <a:rPr kumimoji="0" lang="ko-KR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나눔고딕 ExtraBold" pitchFamily="50" charset="-127"/>
                <a:cs typeface="+mj-cs"/>
              </a:rPr>
              <a:t>부  끝</a:t>
            </a: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나눔고딕 ExtraBold" pitchFamily="50" charset="-127"/>
                <a:cs typeface="+mj-cs"/>
              </a:rPr>
              <a:t> </a:t>
            </a: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나눔고딕 ExtraBold" pitchFamily="50" charset="-127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무엇을 배울까요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ABOT</a:t>
            </a:r>
            <a:r>
              <a:rPr lang="ko-KR" altLang="en-US" dirty="0" smtClean="0"/>
              <a:t>을 조립하고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우측</a:t>
            </a:r>
            <a:r>
              <a:rPr lang="en-US" altLang="ko-KR" dirty="0" smtClean="0"/>
              <a:t>/</a:t>
            </a:r>
            <a:r>
              <a:rPr lang="ko-KR" altLang="en-US" dirty="0" smtClean="0"/>
              <a:t>좌측 바퀴의 회전 상태를 시험한다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피에조 스피커로 출발</a:t>
            </a:r>
            <a:r>
              <a:rPr lang="en-US" altLang="ko-KR" dirty="0" smtClean="0"/>
              <a:t>/</a:t>
            </a:r>
            <a:r>
              <a:rPr lang="ko-KR" altLang="en-US" dirty="0" smtClean="0"/>
              <a:t>리셋 신호 만들기</a:t>
            </a:r>
            <a:endParaRPr lang="en-US" altLang="ko-KR" dirty="0" smtClean="0"/>
          </a:p>
          <a:p>
            <a:r>
              <a:rPr lang="ko-KR" altLang="en-US" dirty="0" smtClean="0"/>
              <a:t>서보모터의 속도제어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주행 테스트를 해보자</a:t>
            </a:r>
            <a:r>
              <a:rPr lang="en-US" altLang="ko-KR" dirty="0" smtClean="0"/>
              <a:t>!</a:t>
            </a:r>
          </a:p>
          <a:p>
            <a:r>
              <a:rPr lang="ko-KR" altLang="en-US" dirty="0" smtClean="0"/>
              <a:t>촉각센서로 자율주행 하기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1.2.1 </a:t>
            </a:r>
            <a:r>
              <a:rPr lang="ko-KR" altLang="en-US" dirty="0" smtClean="0"/>
              <a:t>우측 바퀴 회전 테스트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67544" y="1484784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#include &lt;</a:t>
            </a:r>
            <a:r>
              <a:rPr lang="en-US" altLang="ko-KR" dirty="0" err="1" smtClean="0"/>
              <a:t>Servo.h</a:t>
            </a:r>
            <a:r>
              <a:rPr lang="en-US" altLang="ko-KR" dirty="0" smtClean="0"/>
              <a:t>&gt;                        // Include servo library</a:t>
            </a:r>
          </a:p>
          <a:p>
            <a:r>
              <a:rPr lang="en-US" altLang="ko-KR" b="1" dirty="0" smtClean="0">
                <a:solidFill>
                  <a:srgbClr val="0070C0"/>
                </a:solidFill>
              </a:rPr>
              <a:t>Servo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servoRight</a:t>
            </a:r>
            <a:r>
              <a:rPr lang="en-US" altLang="ko-KR" b="1" dirty="0" smtClean="0">
                <a:solidFill>
                  <a:srgbClr val="0070C0"/>
                </a:solidFill>
              </a:rPr>
              <a:t>;                         // Declare right servo</a:t>
            </a:r>
          </a:p>
          <a:p>
            <a:r>
              <a:rPr lang="en-US" altLang="ko-KR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altLang="ko-KR" dirty="0" smtClean="0"/>
              <a:t>void setup()                                // Built in initialization block</a:t>
            </a:r>
          </a:p>
          <a:p>
            <a:r>
              <a:rPr lang="en-US" altLang="ko-KR" dirty="0" smtClean="0"/>
              <a:t>{</a:t>
            </a:r>
          </a:p>
          <a:p>
            <a:r>
              <a:rPr lang="en-US" altLang="ko-KR" b="1" dirty="0" smtClean="0">
                <a:solidFill>
                  <a:srgbClr val="0070C0"/>
                </a:solidFill>
              </a:rPr>
              <a:t> 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servoRight.attach</a:t>
            </a:r>
            <a:r>
              <a:rPr lang="en-US" altLang="ko-KR" b="1" dirty="0" smtClean="0">
                <a:solidFill>
                  <a:srgbClr val="0070C0"/>
                </a:solidFill>
              </a:rPr>
              <a:t>(12);                    // Attach right signal to pin 12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servoRight.writeMicroseconds</a:t>
            </a:r>
            <a:r>
              <a:rPr lang="en-US" altLang="ko-KR" dirty="0" smtClean="0"/>
              <a:t>(1300);      // Right wheel clockwise</a:t>
            </a:r>
          </a:p>
          <a:p>
            <a:r>
              <a:rPr lang="en-US" altLang="ko-KR" dirty="0" smtClean="0"/>
              <a:t>  delay(3000);                              // ...for 3 seconds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servoRight.writeMicroseconds</a:t>
            </a:r>
            <a:r>
              <a:rPr lang="en-US" altLang="ko-KR" dirty="0" smtClean="0"/>
              <a:t>(1500);      // Stay still</a:t>
            </a:r>
          </a:p>
          <a:p>
            <a:r>
              <a:rPr lang="en-US" altLang="ko-KR" dirty="0" smtClean="0"/>
              <a:t>  delay(1000);                              // ...for 3 seconds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servoRight.writeMicroseconds</a:t>
            </a:r>
            <a:r>
              <a:rPr lang="en-US" altLang="ko-KR" dirty="0" smtClean="0"/>
              <a:t>(1700);    // Right wheel counterclockwise</a:t>
            </a:r>
          </a:p>
          <a:p>
            <a:r>
              <a:rPr lang="en-US" altLang="ko-KR" dirty="0" smtClean="0"/>
              <a:t>  delay(3000);                               // ...for 3 seconds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servoRight.writeMicroseconds</a:t>
            </a:r>
            <a:r>
              <a:rPr lang="en-US" altLang="ko-KR" dirty="0" smtClean="0"/>
              <a:t>(1500);    // Right wheel counterclockwise</a:t>
            </a:r>
          </a:p>
          <a:p>
            <a:r>
              <a:rPr lang="en-US" altLang="ko-KR" dirty="0" smtClean="0"/>
              <a:t>}  </a:t>
            </a:r>
          </a:p>
          <a:p>
            <a:r>
              <a:rPr lang="en-US" altLang="ko-KR" dirty="0" smtClean="0"/>
              <a:t>void loop()                             // Main loop auto-repeats</a:t>
            </a:r>
          </a:p>
          <a:p>
            <a:r>
              <a:rPr lang="en-US" altLang="ko-KR" dirty="0" smtClean="0"/>
              <a:t>{                                       // Empty, nothing needs repeating</a:t>
            </a:r>
          </a:p>
          <a:p>
            <a:r>
              <a:rPr lang="en-US" altLang="ko-KR" dirty="0" smtClean="0"/>
              <a:t>}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602128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_x88118816" descr="EMB00000d1464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933056"/>
            <a:ext cx="2555776" cy="235775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1.2.2 </a:t>
            </a:r>
            <a:r>
              <a:rPr lang="ko-KR" altLang="en-US" dirty="0" smtClean="0"/>
              <a:t>스피커 신호 만들기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67544" y="1556792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void setup()                                 // Built in initialization block</a:t>
            </a:r>
          </a:p>
          <a:p>
            <a:r>
              <a:rPr lang="en-US" altLang="ko-KR" dirty="0" smtClean="0"/>
              <a:t>{</a:t>
            </a:r>
          </a:p>
          <a:p>
            <a:r>
              <a:rPr lang="en-US" altLang="ko-KR" dirty="0" smtClean="0"/>
              <a:t>  </a:t>
            </a:r>
            <a:r>
              <a:rPr lang="en-US" altLang="ko-KR" dirty="0" err="1" smtClean="0"/>
              <a:t>Serial.begin</a:t>
            </a:r>
            <a:r>
              <a:rPr lang="en-US" altLang="ko-KR" dirty="0" smtClean="0"/>
              <a:t>(9600);</a:t>
            </a:r>
          </a:p>
          <a:p>
            <a:r>
              <a:rPr lang="en-US" altLang="ko-KR" dirty="0" smtClean="0"/>
              <a:t>  </a:t>
            </a:r>
            <a:r>
              <a:rPr lang="en-US" altLang="ko-KR" dirty="0" err="1" smtClean="0"/>
              <a:t>Serial.println</a:t>
            </a:r>
            <a:r>
              <a:rPr lang="en-US" altLang="ko-KR" dirty="0" smtClean="0"/>
              <a:t>("Beep!!!");  </a:t>
            </a:r>
          </a:p>
          <a:p>
            <a:r>
              <a:rPr lang="en-US" altLang="ko-KR" dirty="0" smtClean="0"/>
              <a:t>  tone(4, 3000, 1000);                       // Play tone for 1 second</a:t>
            </a:r>
          </a:p>
          <a:p>
            <a:r>
              <a:rPr lang="en-US" altLang="ko-KR" dirty="0" smtClean="0"/>
              <a:t>  delay(1000);                               // Delay to finish tone</a:t>
            </a:r>
          </a:p>
          <a:p>
            <a:r>
              <a:rPr lang="en-US" altLang="ko-KR" dirty="0" smtClean="0"/>
              <a:t>}  </a:t>
            </a:r>
          </a:p>
          <a:p>
            <a:r>
              <a:rPr lang="en-US" altLang="ko-KR" dirty="0" smtClean="0"/>
              <a:t> </a:t>
            </a:r>
          </a:p>
          <a:p>
            <a:r>
              <a:rPr lang="en-US" altLang="ko-KR" dirty="0" smtClean="0"/>
              <a:t>void loop()                                  // Main loop auto-repeats</a:t>
            </a:r>
          </a:p>
          <a:p>
            <a:r>
              <a:rPr lang="en-US" altLang="ko-KR" dirty="0" smtClean="0"/>
              <a:t>{         </a:t>
            </a:r>
          </a:p>
          <a:p>
            <a:r>
              <a:rPr lang="en-US" altLang="ko-KR" dirty="0" smtClean="0"/>
              <a:t>  </a:t>
            </a:r>
            <a:r>
              <a:rPr lang="en-US" altLang="ko-KR" dirty="0" err="1" smtClean="0"/>
              <a:t>Serial.println</a:t>
            </a:r>
            <a:r>
              <a:rPr lang="en-US" altLang="ko-KR" dirty="0" smtClean="0"/>
              <a:t>("Waiting for reset...");</a:t>
            </a:r>
          </a:p>
          <a:p>
            <a:r>
              <a:rPr lang="en-US" altLang="ko-KR" dirty="0" smtClean="0"/>
              <a:t>  delay(1000);</a:t>
            </a:r>
          </a:p>
          <a:p>
            <a:r>
              <a:rPr lang="en-US" altLang="ko-KR" dirty="0" smtClean="0"/>
              <a:t>}</a:t>
            </a:r>
            <a:endParaRPr lang="en-US" altLang="ko-KR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24128" y="609329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4195</TotalTime>
  <Words>4355</Words>
  <Application>Microsoft Office PowerPoint</Application>
  <PresentationFormat>화면 슬라이드 쇼(4:3)</PresentationFormat>
  <Paragraphs>819</Paragraphs>
  <Slides>60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60</vt:i4>
      </vt:variant>
    </vt:vector>
  </HeadingPairs>
  <TitlesOfParts>
    <vt:vector size="65" baseType="lpstr">
      <vt:lpstr>나눔고딕 ExtraBold</vt:lpstr>
      <vt:lpstr>맑은 고딕</vt:lpstr>
      <vt:lpstr>Arial</vt:lpstr>
      <vt:lpstr>Wingdings</vt:lpstr>
      <vt:lpstr>Office 테마</vt:lpstr>
      <vt:lpstr>PowerPoint 프레젠테이션</vt:lpstr>
      <vt:lpstr>목  차</vt:lpstr>
      <vt:lpstr>ABOT 조립하기</vt:lpstr>
      <vt:lpstr>PowerPoint 프레젠테이션</vt:lpstr>
      <vt:lpstr>PowerPoint 프레젠테이션</vt:lpstr>
      <vt:lpstr>II-1. 기본동작 및 촉각 주행하기</vt:lpstr>
      <vt:lpstr>1.1 무엇을 배울까요?</vt:lpstr>
      <vt:lpstr>1.2.1 우측 바퀴 회전 테스트</vt:lpstr>
      <vt:lpstr>1.2.2 스피커 신호 만들기</vt:lpstr>
      <vt:lpstr>1.2.3 서보모터 속도 제어</vt:lpstr>
      <vt:lpstr>1.2.4 3초간 전진 테스트</vt:lpstr>
      <vt:lpstr>1.2.5 전진/좌회전/우회전/후진</vt:lpstr>
      <vt:lpstr>PowerPoint 프레젠테이션</vt:lpstr>
      <vt:lpstr>1.2.6 점진적으로 변속 주행하기</vt:lpstr>
      <vt:lpstr>PowerPoint 프레젠테이션</vt:lpstr>
      <vt:lpstr>1.2.7 사용자 함수로 주행하기</vt:lpstr>
      <vt:lpstr>PowerPoint 프레젠테이션</vt:lpstr>
      <vt:lpstr>1.2.8 촉각센서로 자율주행하기</vt:lpstr>
      <vt:lpstr>촉각센서 자율주행 스케치</vt:lpstr>
      <vt:lpstr>PowerPoint 프레젠테이션</vt:lpstr>
      <vt:lpstr>PowerPoint 프레젠테이션</vt:lpstr>
      <vt:lpstr>1.3 새로운 주행 동작들! </vt:lpstr>
      <vt:lpstr>II-2. 광 수신센서로 주행하기</vt:lpstr>
      <vt:lpstr>2.1 무엇을 배울까요?</vt:lpstr>
      <vt:lpstr>2.2.1 포토트랜지스터 사용법 </vt:lpstr>
      <vt:lpstr>2.2.2 아날로그 입력으로 빛 감지</vt:lpstr>
      <vt:lpstr>analogRead( )함수</vt:lpstr>
      <vt:lpstr>2.2.3 포토Tr. 수신 광을 전압으로</vt:lpstr>
      <vt:lpstr>2.2.4 밝은 빛에서 주행 멈추기</vt:lpstr>
      <vt:lpstr>2.2.5 광 감지 성능을 더 좋게</vt:lpstr>
      <vt:lpstr>커패시터란?</vt:lpstr>
      <vt:lpstr>2.2.6 불빛으로 ABOT 유도하기</vt:lpstr>
      <vt:lpstr>ABOT 유도 스케치</vt:lpstr>
      <vt:lpstr>PowerPoint 프레젠테이션</vt:lpstr>
      <vt:lpstr>PowerPoint 프레젠테이션</vt:lpstr>
      <vt:lpstr>2.3 새로운 주행 동작들! </vt:lpstr>
      <vt:lpstr>II-3. 적외선 송/수신 센서 자율주행</vt:lpstr>
      <vt:lpstr>3.1 무엇을 배울까요?</vt:lpstr>
      <vt:lpstr>3.2 필요한 센서 부품들</vt:lpstr>
      <vt:lpstr>3.3.1 왼쪽 IR센서 감지 테스트</vt:lpstr>
      <vt:lpstr>PowerPoint 프레젠테이션</vt:lpstr>
      <vt:lpstr>3.3.2 LED로 물체감지 표시하기</vt:lpstr>
      <vt:lpstr>3.3.3 ABOT 적외선 주행 테스트</vt:lpstr>
      <vt:lpstr>PowerPoint 프레젠테이션</vt:lpstr>
      <vt:lpstr>PowerPoint 프레젠테이션</vt:lpstr>
      <vt:lpstr>ABOT이 주행할 때 개선점은?</vt:lpstr>
      <vt:lpstr>3.3.4 센서 감지횟수 증가시키기</vt:lpstr>
      <vt:lpstr>PowerPoint 프레젠테이션</vt:lpstr>
      <vt:lpstr>3.3.5 낭떠러지(無感知) 감지하기</vt:lpstr>
      <vt:lpstr>테이블 가장자리 피하여 주행하기</vt:lpstr>
      <vt:lpstr>PowerPoint 프레젠테이션</vt:lpstr>
      <vt:lpstr>PowerPoint 프레젠테이션</vt:lpstr>
      <vt:lpstr>3.3.6 주파수로 거리 탐지하기</vt:lpstr>
      <vt:lpstr>주파수 변화로 거리탐지 스케치</vt:lpstr>
      <vt:lpstr>3.3.7 전방ABOT 추종 주행</vt:lpstr>
      <vt:lpstr>추종주행 스케치 </vt:lpstr>
      <vt:lpstr>PowerPoint 프레젠테이션</vt:lpstr>
      <vt:lpstr>PowerPoint 프레젠테이션</vt:lpstr>
      <vt:lpstr>3.4 새로운 주행 동작들! </vt:lpstr>
      <vt:lpstr>PowerPoint 프레젠테이션</vt:lpstr>
    </vt:vector>
  </TitlesOfParts>
  <Company>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아두이노비로 ….</dc:title>
  <dc:creator>Gaa</dc:creator>
  <cp:lastModifiedBy>wookjin</cp:lastModifiedBy>
  <cp:revision>638</cp:revision>
  <dcterms:created xsi:type="dcterms:W3CDTF">2012-09-04T08:20:41Z</dcterms:created>
  <dcterms:modified xsi:type="dcterms:W3CDTF">2018-05-01T06:26:35Z</dcterms:modified>
</cp:coreProperties>
</file>